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6" r:id="rId4"/>
    <p:sldId id="258" r:id="rId5"/>
    <p:sldId id="277" r:id="rId6"/>
    <p:sldId id="259" r:id="rId7"/>
    <p:sldId id="279" r:id="rId8"/>
    <p:sldId id="260" r:id="rId9"/>
    <p:sldId id="261" r:id="rId10"/>
    <p:sldId id="280" r:id="rId11"/>
    <p:sldId id="262" r:id="rId12"/>
    <p:sldId id="281" r:id="rId13"/>
    <p:sldId id="264" r:id="rId14"/>
    <p:sldId id="265" r:id="rId15"/>
    <p:sldId id="282" r:id="rId16"/>
    <p:sldId id="268" r:id="rId17"/>
    <p:sldId id="275" r:id="rId18"/>
    <p:sldId id="267" r:id="rId19"/>
    <p:sldId id="274" r:id="rId20"/>
    <p:sldId id="269" r:id="rId21"/>
    <p:sldId id="273" r:id="rId22"/>
    <p:sldId id="270" r:id="rId23"/>
    <p:sldId id="272" r:id="rId24"/>
    <p:sldId id="266" r:id="rId25"/>
    <p:sldId id="271"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1" autoAdjust="0"/>
    <p:restoredTop sz="94660"/>
  </p:normalViewPr>
  <p:slideViewPr>
    <p:cSldViewPr snapToGrid="0">
      <p:cViewPr varScale="1">
        <p:scale>
          <a:sx n="46" d="100"/>
          <a:sy n="46" d="100"/>
        </p:scale>
        <p:origin x="7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Alter</a:t>
            </a:r>
            <a:r>
              <a:rPr lang="en-US" baseline="0" dirty="0" smtClean="0"/>
              <a:t> der </a:t>
            </a:r>
            <a:r>
              <a:rPr lang="en-US" baseline="0" dirty="0" err="1" smtClean="0"/>
              <a:t>weiblichen</a:t>
            </a:r>
            <a:r>
              <a:rPr lang="en-US" baseline="0" dirty="0" smtClean="0"/>
              <a:t> </a:t>
            </a:r>
            <a:r>
              <a:rPr lang="en-US" baseline="0" dirty="0" err="1" smtClean="0"/>
              <a:t>Umfrageteilnehmer</a:t>
            </a:r>
            <a:endParaRPr lang="en-US" dirty="0"/>
          </a:p>
        </c:rich>
      </c:tx>
      <c:layout>
        <c:manualLayout>
          <c:xMode val="edge"/>
          <c:yMode val="edge"/>
          <c:x val="0.24610603151334889"/>
          <c:y val="1.373628849811171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Verkauf</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cat>
            <c:numRef>
              <c:f>Tabelle1!$A$2:$A$11</c:f>
              <c:numCache>
                <c:formatCode>General</c:formatCode>
                <c:ptCount val="10"/>
                <c:pt idx="0">
                  <c:v>16</c:v>
                </c:pt>
                <c:pt idx="1">
                  <c:v>17</c:v>
                </c:pt>
                <c:pt idx="2">
                  <c:v>21</c:v>
                </c:pt>
                <c:pt idx="3">
                  <c:v>24</c:v>
                </c:pt>
                <c:pt idx="4">
                  <c:v>29</c:v>
                </c:pt>
                <c:pt idx="5">
                  <c:v>35</c:v>
                </c:pt>
                <c:pt idx="6">
                  <c:v>41</c:v>
                </c:pt>
                <c:pt idx="7">
                  <c:v>45</c:v>
                </c:pt>
                <c:pt idx="8">
                  <c:v>53</c:v>
                </c:pt>
                <c:pt idx="9">
                  <c:v>69</c:v>
                </c:pt>
              </c:numCache>
            </c:numRef>
          </c:cat>
          <c:val>
            <c:numRef>
              <c:f>Tabelle1!$B$2:$B$11</c:f>
              <c:numCache>
                <c:formatCode>General</c:formatCode>
                <c:ptCount val="10"/>
                <c:pt idx="0">
                  <c:v>1</c:v>
                </c:pt>
                <c:pt idx="1">
                  <c:v>6</c:v>
                </c:pt>
                <c:pt idx="2">
                  <c:v>1</c:v>
                </c:pt>
                <c:pt idx="3">
                  <c:v>1</c:v>
                </c:pt>
                <c:pt idx="4">
                  <c:v>1</c:v>
                </c:pt>
                <c:pt idx="5">
                  <c:v>1</c:v>
                </c:pt>
                <c:pt idx="6">
                  <c:v>1</c:v>
                </c:pt>
                <c:pt idx="7">
                  <c:v>1</c:v>
                </c:pt>
                <c:pt idx="8">
                  <c:v>1</c:v>
                </c:pt>
                <c:pt idx="9">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smtClean="0"/>
              <a:t>Weibliche</a:t>
            </a:r>
            <a:r>
              <a:rPr lang="en-US" dirty="0" smtClean="0"/>
              <a:t> </a:t>
            </a:r>
            <a:r>
              <a:rPr lang="en-US" dirty="0" err="1" smtClean="0"/>
              <a:t>Teilnehmer</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bar"/>
        <c:grouping val="clustered"/>
        <c:varyColors val="0"/>
        <c:ser>
          <c:idx val="0"/>
          <c:order val="0"/>
          <c:tx>
            <c:strRef>
              <c:f>Tabelle1!$B$1</c:f>
              <c:strCache>
                <c:ptCount val="1"/>
                <c:pt idx="0">
                  <c:v>Datenreihe 1</c:v>
                </c:pt>
              </c:strCache>
            </c:strRef>
          </c:tx>
          <c:spPr>
            <a:solidFill>
              <a:schemeClr val="accent1"/>
            </a:solidFill>
            <a:ln>
              <a:noFill/>
            </a:ln>
            <a:effectLst/>
          </c:spPr>
          <c:invertIfNegative val="0"/>
          <c:cat>
            <c:strRef>
              <c:f>Tabelle1!$A$2:$A$9</c:f>
              <c:strCache>
                <c:ptCount val="8"/>
                <c:pt idx="0">
                  <c:v>keine Angaben</c:v>
                </c:pt>
                <c:pt idx="1">
                  <c:v>Einrichtungen für Senioren/Behinderte</c:v>
                </c:pt>
                <c:pt idx="2">
                  <c:v>keine </c:v>
                </c:pt>
                <c:pt idx="3">
                  <c:v>Inklusions-Organisation</c:v>
                </c:pt>
                <c:pt idx="4">
                  <c:v>Diskotheken</c:v>
                </c:pt>
                <c:pt idx="5">
                  <c:v>Kleidungsgeschäfte</c:v>
                </c:pt>
                <c:pt idx="6">
                  <c:v>Cafes f. Jüngere</c:v>
                </c:pt>
                <c:pt idx="7">
                  <c:v>Einrichtungen für Gesundheitswesen</c:v>
                </c:pt>
              </c:strCache>
            </c:strRef>
          </c:cat>
          <c:val>
            <c:numRef>
              <c:f>Tabelle1!$B$2:$B$9</c:f>
              <c:numCache>
                <c:formatCode>General</c:formatCode>
                <c:ptCount val="8"/>
                <c:pt idx="0">
                  <c:v>4.3</c:v>
                </c:pt>
                <c:pt idx="1">
                  <c:v>2.5</c:v>
                </c:pt>
                <c:pt idx="2">
                  <c:v>1</c:v>
                </c:pt>
                <c:pt idx="3">
                  <c:v>1</c:v>
                </c:pt>
                <c:pt idx="4">
                  <c:v>1</c:v>
                </c:pt>
                <c:pt idx="5">
                  <c:v>1</c:v>
                </c:pt>
                <c:pt idx="6">
                  <c:v>1</c:v>
                </c:pt>
                <c:pt idx="7">
                  <c:v>1</c:v>
                </c:pt>
              </c:numCache>
            </c:numRef>
          </c:val>
        </c:ser>
        <c:dLbls>
          <c:showLegendKey val="0"/>
          <c:showVal val="0"/>
          <c:showCatName val="0"/>
          <c:showSerName val="0"/>
          <c:showPercent val="0"/>
          <c:showBubbleSize val="0"/>
        </c:dLbls>
        <c:gapWidth val="182"/>
        <c:axId val="269338128"/>
        <c:axId val="269337736"/>
      </c:barChart>
      <c:catAx>
        <c:axId val="26933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337736"/>
        <c:crosses val="autoZero"/>
        <c:auto val="1"/>
        <c:lblAlgn val="ctr"/>
        <c:lblOffset val="100"/>
        <c:noMultiLvlLbl val="0"/>
      </c:catAx>
      <c:valAx>
        <c:axId val="269337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338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bar"/>
        <c:grouping val="clustered"/>
        <c:varyColors val="0"/>
        <c:ser>
          <c:idx val="0"/>
          <c:order val="0"/>
          <c:tx>
            <c:strRef>
              <c:f>Tabelle1!$B$1</c:f>
              <c:strCache>
                <c:ptCount val="1"/>
                <c:pt idx="0">
                  <c:v>männliche Teilnehmer</c:v>
                </c:pt>
              </c:strCache>
            </c:strRef>
          </c:tx>
          <c:spPr>
            <a:solidFill>
              <a:schemeClr val="accent1"/>
            </a:solidFill>
            <a:ln>
              <a:noFill/>
            </a:ln>
            <a:effectLst/>
          </c:spPr>
          <c:invertIfNegative val="0"/>
          <c:cat>
            <c:strRef>
              <c:f>Tabelle1!$A$2:$A$5</c:f>
              <c:strCache>
                <c:ptCount val="4"/>
                <c:pt idx="0">
                  <c:v>keine Angaben</c:v>
                </c:pt>
                <c:pt idx="1">
                  <c:v>Einrichtungen f. Behinderte / Senioren</c:v>
                </c:pt>
                <c:pt idx="2">
                  <c:v>Freizeitparks</c:v>
                </c:pt>
                <c:pt idx="3">
                  <c:v>Förderung von Problemkindern</c:v>
                </c:pt>
              </c:strCache>
            </c:strRef>
          </c:cat>
          <c:val>
            <c:numRef>
              <c:f>Tabelle1!$B$2:$B$5</c:f>
              <c:numCache>
                <c:formatCode>General</c:formatCode>
                <c:ptCount val="4"/>
                <c:pt idx="0">
                  <c:v>4.3</c:v>
                </c:pt>
                <c:pt idx="1">
                  <c:v>2.5</c:v>
                </c:pt>
                <c:pt idx="2">
                  <c:v>3.5</c:v>
                </c:pt>
                <c:pt idx="3">
                  <c:v>4.5</c:v>
                </c:pt>
              </c:numCache>
            </c:numRef>
          </c:val>
        </c:ser>
        <c:dLbls>
          <c:showLegendKey val="0"/>
          <c:showVal val="0"/>
          <c:showCatName val="0"/>
          <c:showSerName val="0"/>
          <c:showPercent val="0"/>
          <c:showBubbleSize val="0"/>
        </c:dLbls>
        <c:gapWidth val="219"/>
        <c:axId val="271529088"/>
        <c:axId val="271526344"/>
      </c:barChart>
      <c:catAx>
        <c:axId val="271529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1526344"/>
        <c:crosses val="autoZero"/>
        <c:auto val="1"/>
        <c:lblAlgn val="ctr"/>
        <c:lblOffset val="100"/>
        <c:noMultiLvlLbl val="0"/>
      </c:catAx>
      <c:valAx>
        <c:axId val="2715263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15290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Tabelle1!$B$2:$B$7</c:f>
              <c:numCache>
                <c:formatCode>General</c:formatCode>
                <c:ptCount val="6"/>
                <c:pt idx="0">
                  <c:v>3</c:v>
                </c:pt>
                <c:pt idx="1">
                  <c:v>4</c:v>
                </c:pt>
                <c:pt idx="2">
                  <c:v>6</c:v>
                </c:pt>
                <c:pt idx="3">
                  <c:v>2</c:v>
                </c:pt>
                <c:pt idx="4">
                  <c:v>4</c:v>
                </c:pt>
                <c:pt idx="5">
                  <c:v>6</c:v>
                </c:pt>
              </c:numCache>
            </c:numRef>
          </c:val>
        </c:ser>
        <c:ser>
          <c:idx val="1"/>
          <c:order val="1"/>
          <c:tx>
            <c:strRef>
              <c:f>Tabelle1!$C$1</c:f>
              <c:strCache>
                <c:ptCount val="1"/>
                <c:pt idx="0">
                  <c:v>männliche Teilnehmer</c:v>
                </c:pt>
              </c:strCache>
            </c:strRef>
          </c:tx>
          <c:spPr>
            <a:solidFill>
              <a:schemeClr val="accent2"/>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Tabelle1!$C$2:$C$7</c:f>
              <c:numCache>
                <c:formatCode>General</c:formatCode>
                <c:ptCount val="6"/>
                <c:pt idx="0">
                  <c:v>0</c:v>
                </c:pt>
                <c:pt idx="1">
                  <c:v>2</c:v>
                </c:pt>
                <c:pt idx="2">
                  <c:v>3</c:v>
                </c:pt>
                <c:pt idx="3">
                  <c:v>1</c:v>
                </c:pt>
                <c:pt idx="4">
                  <c:v>3</c:v>
                </c:pt>
                <c:pt idx="5">
                  <c:v>1</c:v>
                </c:pt>
              </c:numCache>
            </c:numRef>
          </c:val>
        </c:ser>
        <c:dLbls>
          <c:showLegendKey val="0"/>
          <c:showVal val="0"/>
          <c:showCatName val="0"/>
          <c:showSerName val="0"/>
          <c:showPercent val="0"/>
          <c:showBubbleSize val="0"/>
        </c:dLbls>
        <c:gapWidth val="219"/>
        <c:overlap val="-27"/>
        <c:axId val="271528304"/>
        <c:axId val="271528696"/>
      </c:barChart>
      <c:catAx>
        <c:axId val="27152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1528696"/>
        <c:crosses val="autoZero"/>
        <c:auto val="1"/>
        <c:lblAlgn val="ctr"/>
        <c:lblOffset val="100"/>
        <c:noMultiLvlLbl val="0"/>
      </c:catAx>
      <c:valAx>
        <c:axId val="271528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1528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4647256397637797"/>
          <c:y val="8.5828119720219018E-2"/>
          <c:w val="0.53434781003937004"/>
          <c:h val="0.77670117023245755"/>
        </c:manualLayout>
      </c:layout>
      <c:barChart>
        <c:barDir val="bar"/>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Tabelle1!$A$2:$A$13</c:f>
              <c:strCache>
                <c:ptCount val="12"/>
                <c:pt idx="0">
                  <c:v>Wohnen</c:v>
                </c:pt>
                <c:pt idx="1">
                  <c:v>Baukultur und Denkmalpflege</c:v>
                </c:pt>
                <c:pt idx="2">
                  <c:v>Wirtschaft und Einzelhande</c:v>
                </c:pt>
                <c:pt idx="3">
                  <c:v>Bildung:</c:v>
                </c:pt>
                <c:pt idx="4">
                  <c:v> Verkehr</c:v>
                </c:pt>
                <c:pt idx="5">
                  <c:v>Soziale Infrastruktur</c:v>
                </c:pt>
                <c:pt idx="6">
                  <c:v>Tourismus, Kultur, Freizeit</c:v>
                </c:pt>
                <c:pt idx="7">
                  <c:v>Stadttechnik/Energieeffizienz und Umweltpolitik</c:v>
                </c:pt>
                <c:pt idx="8">
                  <c:v>Natur und Landschaft</c:v>
                </c:pt>
                <c:pt idx="9">
                  <c:v>Kooperation mit anderen Städten, Regionen und Nachbarland Niederlande</c:v>
                </c:pt>
                <c:pt idx="10">
                  <c:v>Stadtmarketing</c:v>
                </c:pt>
                <c:pt idx="11">
                  <c:v>Bürgerbeteiligung/Soziales Engagement</c:v>
                </c:pt>
              </c:strCache>
            </c:strRef>
          </c:cat>
          <c:val>
            <c:numRef>
              <c:f>Tabelle1!$B$2:$B$13</c:f>
              <c:numCache>
                <c:formatCode>General</c:formatCode>
                <c:ptCount val="12"/>
                <c:pt idx="0">
                  <c:v>7</c:v>
                </c:pt>
                <c:pt idx="1">
                  <c:v>3</c:v>
                </c:pt>
                <c:pt idx="2">
                  <c:v>21</c:v>
                </c:pt>
                <c:pt idx="3">
                  <c:v>2</c:v>
                </c:pt>
                <c:pt idx="4">
                  <c:v>2</c:v>
                </c:pt>
                <c:pt idx="5">
                  <c:v>8</c:v>
                </c:pt>
                <c:pt idx="6">
                  <c:v>4</c:v>
                </c:pt>
                <c:pt idx="7">
                  <c:v>8</c:v>
                </c:pt>
                <c:pt idx="8">
                  <c:v>4</c:v>
                </c:pt>
                <c:pt idx="9">
                  <c:v>4</c:v>
                </c:pt>
                <c:pt idx="10">
                  <c:v>3</c:v>
                </c:pt>
                <c:pt idx="11">
                  <c:v>8</c:v>
                </c:pt>
              </c:numCache>
            </c:numRef>
          </c:val>
        </c:ser>
        <c:ser>
          <c:idx val="1"/>
          <c:order val="1"/>
          <c:tx>
            <c:strRef>
              <c:f>Tabelle1!$C$1</c:f>
              <c:strCache>
                <c:ptCount val="1"/>
                <c:pt idx="0">
                  <c:v>männliche Teilnehmer</c:v>
                </c:pt>
              </c:strCache>
            </c:strRef>
          </c:tx>
          <c:spPr>
            <a:solidFill>
              <a:schemeClr val="accent2"/>
            </a:solidFill>
            <a:ln>
              <a:noFill/>
            </a:ln>
            <a:effectLst/>
          </c:spPr>
          <c:invertIfNegative val="0"/>
          <c:cat>
            <c:strRef>
              <c:f>Tabelle1!$A$2:$A$13</c:f>
              <c:strCache>
                <c:ptCount val="12"/>
                <c:pt idx="0">
                  <c:v>Wohnen</c:v>
                </c:pt>
                <c:pt idx="1">
                  <c:v>Baukultur und Denkmalpflege</c:v>
                </c:pt>
                <c:pt idx="2">
                  <c:v>Wirtschaft und Einzelhande</c:v>
                </c:pt>
                <c:pt idx="3">
                  <c:v>Bildung:</c:v>
                </c:pt>
                <c:pt idx="4">
                  <c:v> Verkehr</c:v>
                </c:pt>
                <c:pt idx="5">
                  <c:v>Soziale Infrastruktur</c:v>
                </c:pt>
                <c:pt idx="6">
                  <c:v>Tourismus, Kultur, Freizeit</c:v>
                </c:pt>
                <c:pt idx="7">
                  <c:v>Stadttechnik/Energieeffizienz und Umweltpolitik</c:v>
                </c:pt>
                <c:pt idx="8">
                  <c:v>Natur und Landschaft</c:v>
                </c:pt>
                <c:pt idx="9">
                  <c:v>Kooperation mit anderen Städten, Regionen und Nachbarland Niederlande</c:v>
                </c:pt>
                <c:pt idx="10">
                  <c:v>Stadtmarketing</c:v>
                </c:pt>
                <c:pt idx="11">
                  <c:v>Bürgerbeteiligung/Soziales Engagement</c:v>
                </c:pt>
              </c:strCache>
            </c:strRef>
          </c:cat>
          <c:val>
            <c:numRef>
              <c:f>Tabelle1!$C$2:$C$13</c:f>
              <c:numCache>
                <c:formatCode>General</c:formatCode>
                <c:ptCount val="12"/>
                <c:pt idx="0">
                  <c:v>4</c:v>
                </c:pt>
                <c:pt idx="1">
                  <c:v>1</c:v>
                </c:pt>
                <c:pt idx="2">
                  <c:v>3</c:v>
                </c:pt>
                <c:pt idx="3">
                  <c:v>3</c:v>
                </c:pt>
                <c:pt idx="4">
                  <c:v>5</c:v>
                </c:pt>
                <c:pt idx="5">
                  <c:v>3</c:v>
                </c:pt>
                <c:pt idx="6">
                  <c:v>4</c:v>
                </c:pt>
                <c:pt idx="7">
                  <c:v>1</c:v>
                </c:pt>
                <c:pt idx="8">
                  <c:v>1</c:v>
                </c:pt>
                <c:pt idx="9">
                  <c:v>3</c:v>
                </c:pt>
                <c:pt idx="10">
                  <c:v>2</c:v>
                </c:pt>
                <c:pt idx="11">
                  <c:v>2</c:v>
                </c:pt>
              </c:numCache>
            </c:numRef>
          </c:val>
        </c:ser>
        <c:dLbls>
          <c:showLegendKey val="0"/>
          <c:showVal val="0"/>
          <c:showCatName val="0"/>
          <c:showSerName val="0"/>
          <c:showPercent val="0"/>
          <c:showBubbleSize val="0"/>
        </c:dLbls>
        <c:gapWidth val="182"/>
        <c:axId val="273479032"/>
        <c:axId val="273475504"/>
      </c:barChart>
      <c:catAx>
        <c:axId val="273479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475504"/>
        <c:crosses val="autoZero"/>
        <c:auto val="1"/>
        <c:lblAlgn val="ctr"/>
        <c:lblOffset val="100"/>
        <c:noMultiLvlLbl val="0"/>
      </c:catAx>
      <c:valAx>
        <c:axId val="273475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479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Tabelle1!$A$2:$A$26</c:f>
              <c:strCache>
                <c:ptCount val="25"/>
                <c:pt idx="0">
                  <c:v>Wohnen: </c:v>
                </c:pt>
                <c:pt idx="1">
                  <c:v>Einkaufen: </c:v>
                </c:pt>
                <c:pt idx="2">
                  <c:v>Bildung: </c:v>
                </c:pt>
                <c:pt idx="3">
                  <c:v>Baukultur: </c:v>
                </c:pt>
                <c:pt idx="4">
                  <c:v>Natur und Landschaft: </c:v>
                </c:pt>
                <c:pt idx="5">
                  <c:v>Freizeitangebote: </c:v>
                </c:pt>
                <c:pt idx="6">
                  <c:v>Soziale Infrastruktur: </c:v>
                </c:pt>
                <c:pt idx="7">
                  <c:v>Stadtmarketing: </c:v>
                </c:pt>
                <c:pt idx="8">
                  <c:v>passende Größe:</c:v>
                </c:pt>
                <c:pt idx="9">
                  <c:v>Kultur:</c:v>
                </c:pt>
                <c:pt idx="10">
                  <c:v>Sport: </c:v>
                </c:pt>
                <c:pt idx="11">
                  <c:v>Kino: </c:v>
                </c:pt>
                <c:pt idx="12">
                  <c:v>Cafes: </c:v>
                </c:pt>
                <c:pt idx="13">
                  <c:v>Gesundheitswesen: </c:v>
                </c:pt>
                <c:pt idx="14">
                  <c:v>Verkehr: </c:v>
                </c:pt>
                <c:pt idx="15">
                  <c:v>Theater: </c:v>
                </c:pt>
                <c:pt idx="16">
                  <c:v>Platz: </c:v>
                </c:pt>
                <c:pt idx="17">
                  <c:v>Straßennetz: </c:v>
                </c:pt>
                <c:pt idx="18">
                  <c:v>Eisenbahnnetz: </c:v>
                </c:pt>
                <c:pt idx="19">
                  <c:v>keine Angabe: </c:v>
                </c:pt>
                <c:pt idx="20">
                  <c:v>familienfreundich: </c:v>
                </c:pt>
                <c:pt idx="21">
                  <c:v>grün:</c:v>
                </c:pt>
                <c:pt idx="22">
                  <c:v>fahrradfreundlich: </c:v>
                </c:pt>
                <c:pt idx="23">
                  <c:v>Ruhe</c:v>
                </c:pt>
                <c:pt idx="24">
                  <c:v>Soziale Infrastruktur: </c:v>
                </c:pt>
              </c:strCache>
            </c:strRef>
          </c:cat>
          <c:val>
            <c:numRef>
              <c:f>Tabelle1!$B$2:$B$26</c:f>
              <c:numCache>
                <c:formatCode>General</c:formatCode>
                <c:ptCount val="25"/>
                <c:pt idx="0">
                  <c:v>4</c:v>
                </c:pt>
                <c:pt idx="1">
                  <c:v>4</c:v>
                </c:pt>
                <c:pt idx="2">
                  <c:v>7</c:v>
                </c:pt>
                <c:pt idx="3">
                  <c:v>2</c:v>
                </c:pt>
                <c:pt idx="4">
                  <c:v>1</c:v>
                </c:pt>
                <c:pt idx="5">
                  <c:v>2</c:v>
                </c:pt>
                <c:pt idx="6">
                  <c:v>3</c:v>
                </c:pt>
                <c:pt idx="7">
                  <c:v>1</c:v>
                </c:pt>
                <c:pt idx="8">
                  <c:v>1</c:v>
                </c:pt>
                <c:pt idx="9">
                  <c:v>1</c:v>
                </c:pt>
                <c:pt idx="10">
                  <c:v>2</c:v>
                </c:pt>
                <c:pt idx="11">
                  <c:v>1</c:v>
                </c:pt>
                <c:pt idx="12">
                  <c:v>2</c:v>
                </c:pt>
                <c:pt idx="13">
                  <c:v>1</c:v>
                </c:pt>
                <c:pt idx="14">
                  <c:v>2</c:v>
                </c:pt>
                <c:pt idx="15">
                  <c:v>1</c:v>
                </c:pt>
                <c:pt idx="16">
                  <c:v>1</c:v>
                </c:pt>
                <c:pt idx="17">
                  <c:v>1</c:v>
                </c:pt>
                <c:pt idx="18">
                  <c:v>1</c:v>
                </c:pt>
                <c:pt idx="19">
                  <c:v>2</c:v>
                </c:pt>
              </c:numCache>
            </c:numRef>
          </c:val>
        </c:ser>
        <c:ser>
          <c:idx val="1"/>
          <c:order val="1"/>
          <c:tx>
            <c:strRef>
              <c:f>Tabelle1!$C$1</c:f>
              <c:strCache>
                <c:ptCount val="1"/>
                <c:pt idx="0">
                  <c:v>männliche Teilnehmer</c:v>
                </c:pt>
              </c:strCache>
            </c:strRef>
          </c:tx>
          <c:spPr>
            <a:solidFill>
              <a:schemeClr val="accent2"/>
            </a:solidFill>
            <a:ln>
              <a:noFill/>
            </a:ln>
            <a:effectLst/>
          </c:spPr>
          <c:invertIfNegative val="0"/>
          <c:cat>
            <c:strRef>
              <c:f>Tabelle1!$A$2:$A$26</c:f>
              <c:strCache>
                <c:ptCount val="25"/>
                <c:pt idx="0">
                  <c:v>Wohnen: </c:v>
                </c:pt>
                <c:pt idx="1">
                  <c:v>Einkaufen: </c:v>
                </c:pt>
                <c:pt idx="2">
                  <c:v>Bildung: </c:v>
                </c:pt>
                <c:pt idx="3">
                  <c:v>Baukultur: </c:v>
                </c:pt>
                <c:pt idx="4">
                  <c:v>Natur und Landschaft: </c:v>
                </c:pt>
                <c:pt idx="5">
                  <c:v>Freizeitangebote: </c:v>
                </c:pt>
                <c:pt idx="6">
                  <c:v>Soziale Infrastruktur: </c:v>
                </c:pt>
                <c:pt idx="7">
                  <c:v>Stadtmarketing: </c:v>
                </c:pt>
                <c:pt idx="8">
                  <c:v>passende Größe:</c:v>
                </c:pt>
                <c:pt idx="9">
                  <c:v>Kultur:</c:v>
                </c:pt>
                <c:pt idx="10">
                  <c:v>Sport: </c:v>
                </c:pt>
                <c:pt idx="11">
                  <c:v>Kino: </c:v>
                </c:pt>
                <c:pt idx="12">
                  <c:v>Cafes: </c:v>
                </c:pt>
                <c:pt idx="13">
                  <c:v>Gesundheitswesen: </c:v>
                </c:pt>
                <c:pt idx="14">
                  <c:v>Verkehr: </c:v>
                </c:pt>
                <c:pt idx="15">
                  <c:v>Theater: </c:v>
                </c:pt>
                <c:pt idx="16">
                  <c:v>Platz: </c:v>
                </c:pt>
                <c:pt idx="17">
                  <c:v>Straßennetz: </c:v>
                </c:pt>
                <c:pt idx="18">
                  <c:v>Eisenbahnnetz: </c:v>
                </c:pt>
                <c:pt idx="19">
                  <c:v>keine Angabe: </c:v>
                </c:pt>
                <c:pt idx="20">
                  <c:v>familienfreundich: </c:v>
                </c:pt>
                <c:pt idx="21">
                  <c:v>grün:</c:v>
                </c:pt>
                <c:pt idx="22">
                  <c:v>fahrradfreundlich: </c:v>
                </c:pt>
                <c:pt idx="23">
                  <c:v>Ruhe</c:v>
                </c:pt>
                <c:pt idx="24">
                  <c:v>Soziale Infrastruktur: </c:v>
                </c:pt>
              </c:strCache>
            </c:strRef>
          </c:cat>
          <c:val>
            <c:numRef>
              <c:f>Tabelle1!$C$2:$C$26</c:f>
              <c:numCache>
                <c:formatCode>General</c:formatCode>
                <c:ptCount val="25"/>
                <c:pt idx="0">
                  <c:v>1</c:v>
                </c:pt>
                <c:pt idx="2">
                  <c:v>2</c:v>
                </c:pt>
                <c:pt idx="14">
                  <c:v>3</c:v>
                </c:pt>
                <c:pt idx="20">
                  <c:v>1</c:v>
                </c:pt>
                <c:pt idx="21">
                  <c:v>1</c:v>
                </c:pt>
                <c:pt idx="22">
                  <c:v>1</c:v>
                </c:pt>
                <c:pt idx="23">
                  <c:v>1</c:v>
                </c:pt>
                <c:pt idx="24">
                  <c:v>1</c:v>
                </c:pt>
              </c:numCache>
            </c:numRef>
          </c:val>
        </c:ser>
        <c:dLbls>
          <c:showLegendKey val="0"/>
          <c:showVal val="0"/>
          <c:showCatName val="0"/>
          <c:showSerName val="0"/>
          <c:showPercent val="0"/>
          <c:showBubbleSize val="0"/>
        </c:dLbls>
        <c:gapWidth val="182"/>
        <c:axId val="273476680"/>
        <c:axId val="273476288"/>
      </c:barChart>
      <c:catAx>
        <c:axId val="273476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476288"/>
        <c:crosses val="autoZero"/>
        <c:auto val="1"/>
        <c:lblAlgn val="ctr"/>
        <c:lblOffset val="100"/>
        <c:noMultiLvlLbl val="0"/>
      </c:catAx>
      <c:valAx>
        <c:axId val="273476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4766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Tabelle1!$A$2:$A$20</c:f>
              <c:strCache>
                <c:ptCount val="19"/>
                <c:pt idx="0">
                  <c:v>abgelegen</c:v>
                </c:pt>
                <c:pt idx="1">
                  <c:v>KITAS</c:v>
                </c:pt>
                <c:pt idx="2">
                  <c:v>Wohnen</c:v>
                </c:pt>
                <c:pt idx="3">
                  <c:v>internationale Flair</c:v>
                </c:pt>
                <c:pt idx="4">
                  <c:v>Kultur</c:v>
                </c:pt>
                <c:pt idx="5">
                  <c:v>Freizeit</c:v>
                </c:pt>
                <c:pt idx="6">
                  <c:v>Verkehr</c:v>
                </c:pt>
                <c:pt idx="7">
                  <c:v>Bildung</c:v>
                </c:pt>
                <c:pt idx="8">
                  <c:v>Einkaufen</c:v>
                </c:pt>
                <c:pt idx="9">
                  <c:v>Veranstaltungen</c:v>
                </c:pt>
                <c:pt idx="10">
                  <c:v>Soziale Infrastruktur</c:v>
                </c:pt>
                <c:pt idx="11">
                  <c:v>Bürgerbeteiligung</c:v>
                </c:pt>
                <c:pt idx="12">
                  <c:v>Natur</c:v>
                </c:pt>
                <c:pt idx="13">
                  <c:v>Angebote für Jugendliche</c:v>
                </c:pt>
                <c:pt idx="14">
                  <c:v>Kooperation mit anderen Städten</c:v>
                </c:pt>
                <c:pt idx="15">
                  <c:v>Vandalismus(asoziale Jugendliche)</c:v>
                </c:pt>
                <c:pt idx="16">
                  <c:v>Tourismus</c:v>
                </c:pt>
                <c:pt idx="17">
                  <c:v>Wirtschaft/Einzelhandel</c:v>
                </c:pt>
                <c:pt idx="18">
                  <c:v>unordentlich/hässlich</c:v>
                </c:pt>
              </c:strCache>
            </c:strRef>
          </c:cat>
          <c:val>
            <c:numRef>
              <c:f>Tabelle1!$B$2:$B$20</c:f>
              <c:numCache>
                <c:formatCode>General</c:formatCode>
                <c:ptCount val="19"/>
                <c:pt idx="0">
                  <c:v>0</c:v>
                </c:pt>
                <c:pt idx="1">
                  <c:v>0</c:v>
                </c:pt>
                <c:pt idx="2">
                  <c:v>3</c:v>
                </c:pt>
                <c:pt idx="3">
                  <c:v>0</c:v>
                </c:pt>
                <c:pt idx="5">
                  <c:v>3</c:v>
                </c:pt>
                <c:pt idx="10">
                  <c:v>1</c:v>
                </c:pt>
                <c:pt idx="11">
                  <c:v>3</c:v>
                </c:pt>
                <c:pt idx="12">
                  <c:v>2</c:v>
                </c:pt>
                <c:pt idx="13">
                  <c:v>1</c:v>
                </c:pt>
                <c:pt idx="14">
                  <c:v>3</c:v>
                </c:pt>
                <c:pt idx="15">
                  <c:v>1</c:v>
                </c:pt>
                <c:pt idx="16">
                  <c:v>1</c:v>
                </c:pt>
                <c:pt idx="17">
                  <c:v>1</c:v>
                </c:pt>
                <c:pt idx="18">
                  <c:v>2</c:v>
                </c:pt>
              </c:numCache>
            </c:numRef>
          </c:val>
        </c:ser>
        <c:ser>
          <c:idx val="1"/>
          <c:order val="1"/>
          <c:tx>
            <c:strRef>
              <c:f>Tabelle1!$C$1</c:f>
              <c:strCache>
                <c:ptCount val="1"/>
                <c:pt idx="0">
                  <c:v>männliche Teilnehmer</c:v>
                </c:pt>
              </c:strCache>
            </c:strRef>
          </c:tx>
          <c:spPr>
            <a:solidFill>
              <a:schemeClr val="accent2"/>
            </a:solidFill>
            <a:ln>
              <a:noFill/>
            </a:ln>
            <a:effectLst/>
          </c:spPr>
          <c:invertIfNegative val="0"/>
          <c:cat>
            <c:strRef>
              <c:f>Tabelle1!$A$2:$A$20</c:f>
              <c:strCache>
                <c:ptCount val="19"/>
                <c:pt idx="0">
                  <c:v>abgelegen</c:v>
                </c:pt>
                <c:pt idx="1">
                  <c:v>KITAS</c:v>
                </c:pt>
                <c:pt idx="2">
                  <c:v>Wohnen</c:v>
                </c:pt>
                <c:pt idx="3">
                  <c:v>internationale Flair</c:v>
                </c:pt>
                <c:pt idx="4">
                  <c:v>Kultur</c:v>
                </c:pt>
                <c:pt idx="5">
                  <c:v>Freizeit</c:v>
                </c:pt>
                <c:pt idx="6">
                  <c:v>Verkehr</c:v>
                </c:pt>
                <c:pt idx="7">
                  <c:v>Bildung</c:v>
                </c:pt>
                <c:pt idx="8">
                  <c:v>Einkaufen</c:v>
                </c:pt>
                <c:pt idx="9">
                  <c:v>Veranstaltungen</c:v>
                </c:pt>
                <c:pt idx="10">
                  <c:v>Soziale Infrastruktur</c:v>
                </c:pt>
                <c:pt idx="11">
                  <c:v>Bürgerbeteiligung</c:v>
                </c:pt>
                <c:pt idx="12">
                  <c:v>Natur</c:v>
                </c:pt>
                <c:pt idx="13">
                  <c:v>Angebote für Jugendliche</c:v>
                </c:pt>
                <c:pt idx="14">
                  <c:v>Kooperation mit anderen Städten</c:v>
                </c:pt>
                <c:pt idx="15">
                  <c:v>Vandalismus(asoziale Jugendliche)</c:v>
                </c:pt>
                <c:pt idx="16">
                  <c:v>Tourismus</c:v>
                </c:pt>
                <c:pt idx="17">
                  <c:v>Wirtschaft/Einzelhandel</c:v>
                </c:pt>
                <c:pt idx="18">
                  <c:v>unordentlich/hässlich</c:v>
                </c:pt>
              </c:strCache>
            </c:strRef>
          </c:cat>
          <c:val>
            <c:numRef>
              <c:f>Tabelle1!$C$2:$C$20</c:f>
              <c:numCache>
                <c:formatCode>General</c:formatCode>
                <c:ptCount val="19"/>
                <c:pt idx="0">
                  <c:v>1</c:v>
                </c:pt>
                <c:pt idx="1">
                  <c:v>1</c:v>
                </c:pt>
                <c:pt idx="2">
                  <c:v>3</c:v>
                </c:pt>
                <c:pt idx="3">
                  <c:v>1</c:v>
                </c:pt>
                <c:pt idx="4">
                  <c:v>1</c:v>
                </c:pt>
                <c:pt idx="5">
                  <c:v>1</c:v>
                </c:pt>
                <c:pt idx="6">
                  <c:v>1</c:v>
                </c:pt>
                <c:pt idx="7">
                  <c:v>1</c:v>
                </c:pt>
                <c:pt idx="8">
                  <c:v>2</c:v>
                </c:pt>
                <c:pt idx="9">
                  <c:v>1</c:v>
                </c:pt>
              </c:numCache>
            </c:numRef>
          </c:val>
        </c:ser>
        <c:dLbls>
          <c:showLegendKey val="0"/>
          <c:showVal val="0"/>
          <c:showCatName val="0"/>
          <c:showSerName val="0"/>
          <c:showPercent val="0"/>
          <c:showBubbleSize val="0"/>
        </c:dLbls>
        <c:gapWidth val="182"/>
        <c:axId val="273310376"/>
        <c:axId val="273309592"/>
      </c:barChart>
      <c:catAx>
        <c:axId val="273310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309592"/>
        <c:crosses val="autoZero"/>
        <c:auto val="1"/>
        <c:lblAlgn val="ctr"/>
        <c:lblOffset val="100"/>
        <c:noMultiLvlLbl val="0"/>
      </c:catAx>
      <c:valAx>
        <c:axId val="2733095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310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weibliche Teilnehmer</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cat>
            <c:strRef>
              <c:f>Tabelle1!$A$2:$A$3</c:f>
              <c:strCache>
                <c:ptCount val="2"/>
                <c:pt idx="0">
                  <c:v>ja</c:v>
                </c:pt>
                <c:pt idx="1">
                  <c:v>nein</c:v>
                </c:pt>
              </c:strCache>
            </c:strRef>
          </c:cat>
          <c:val>
            <c:numRef>
              <c:f>Tabelle1!$B$2:$B$3</c:f>
              <c:numCache>
                <c:formatCode>General</c:formatCode>
                <c:ptCount val="2"/>
                <c:pt idx="0">
                  <c:v>11</c:v>
                </c:pt>
                <c:pt idx="1">
                  <c:v>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männliche Teillnehmer</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cat>
            <c:strRef>
              <c:f>Tabelle1!$A$2:$A$3</c:f>
              <c:strCache>
                <c:ptCount val="2"/>
                <c:pt idx="0">
                  <c:v>ja</c:v>
                </c:pt>
                <c:pt idx="1">
                  <c:v>nein</c:v>
                </c:pt>
              </c:strCache>
            </c:strRef>
          </c:cat>
          <c:val>
            <c:numRef>
              <c:f>Tabelle1!$B$2:$B$3</c:f>
              <c:numCache>
                <c:formatCode>General</c:formatCode>
                <c:ptCount val="2"/>
                <c:pt idx="0">
                  <c:v>7</c:v>
                </c:pt>
                <c:pt idx="1">
                  <c:v>3.2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Alter</a:t>
            </a:r>
            <a:r>
              <a:rPr lang="en-US" baseline="0" dirty="0" smtClean="0"/>
              <a:t> der </a:t>
            </a:r>
            <a:r>
              <a:rPr lang="en-US" baseline="0" dirty="0" err="1" smtClean="0"/>
              <a:t>männlichen</a:t>
            </a:r>
            <a:r>
              <a:rPr lang="en-US" baseline="0" dirty="0" smtClean="0"/>
              <a:t> </a:t>
            </a:r>
            <a:r>
              <a:rPr lang="en-US" baseline="0" dirty="0" err="1" smtClean="0"/>
              <a:t>Umfrageteilnehmer</a:t>
            </a:r>
            <a:endParaRPr lang="en-US" dirty="0" smtClean="0"/>
          </a:p>
        </c:rich>
      </c:tx>
      <c:layout>
        <c:manualLayout>
          <c:xMode val="edge"/>
          <c:yMode val="edge"/>
          <c:x val="0.28549191769598892"/>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Anzahl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cat>
            <c:numRef>
              <c:f>Tabelle1!$A$2:$A$9</c:f>
              <c:numCache>
                <c:formatCode>General</c:formatCode>
                <c:ptCount val="8"/>
                <c:pt idx="0">
                  <c:v>18</c:v>
                </c:pt>
                <c:pt idx="1">
                  <c:v>21</c:v>
                </c:pt>
                <c:pt idx="2">
                  <c:v>22</c:v>
                </c:pt>
                <c:pt idx="3">
                  <c:v>29</c:v>
                </c:pt>
                <c:pt idx="4">
                  <c:v>32</c:v>
                </c:pt>
                <c:pt idx="5">
                  <c:v>35</c:v>
                </c:pt>
                <c:pt idx="6">
                  <c:v>49</c:v>
                </c:pt>
                <c:pt idx="7">
                  <c:v>57</c:v>
                </c:pt>
              </c:numCache>
            </c:numRef>
          </c:cat>
          <c:val>
            <c:numRef>
              <c:f>Tabelle1!$B$2:$B$9</c:f>
              <c:numCache>
                <c:formatCode>General</c:formatCode>
                <c:ptCount val="8"/>
                <c:pt idx="0">
                  <c:v>1</c:v>
                </c:pt>
                <c:pt idx="1">
                  <c:v>1</c:v>
                </c:pt>
                <c:pt idx="2">
                  <c:v>1</c:v>
                </c:pt>
                <c:pt idx="3">
                  <c:v>1</c:v>
                </c:pt>
                <c:pt idx="4">
                  <c:v>1</c:v>
                </c:pt>
                <c:pt idx="5">
                  <c:v>1</c:v>
                </c:pt>
                <c:pt idx="6">
                  <c:v>1</c:v>
                </c:pt>
                <c:pt idx="7">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Tabelle1!$B$2:$B$7</c:f>
              <c:numCache>
                <c:formatCode>General</c:formatCode>
                <c:ptCount val="6"/>
                <c:pt idx="0">
                  <c:v>3</c:v>
                </c:pt>
                <c:pt idx="1">
                  <c:v>8</c:v>
                </c:pt>
                <c:pt idx="2">
                  <c:v>1</c:v>
                </c:pt>
                <c:pt idx="3">
                  <c:v>1</c:v>
                </c:pt>
                <c:pt idx="4">
                  <c:v>0</c:v>
                </c:pt>
                <c:pt idx="5">
                  <c:v>0</c:v>
                </c:pt>
              </c:numCache>
            </c:numRef>
          </c:val>
        </c:ser>
        <c:dLbls>
          <c:showLegendKey val="0"/>
          <c:showVal val="0"/>
          <c:showCatName val="0"/>
          <c:showSerName val="0"/>
          <c:showPercent val="0"/>
          <c:showBubbleSize val="0"/>
        </c:dLbls>
        <c:gapWidth val="219"/>
        <c:overlap val="-27"/>
        <c:axId val="226667400"/>
        <c:axId val="228051168"/>
      </c:barChart>
      <c:catAx>
        <c:axId val="226667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8051168"/>
        <c:crosses val="autoZero"/>
        <c:auto val="1"/>
        <c:lblAlgn val="ctr"/>
        <c:lblOffset val="100"/>
        <c:noMultiLvlLbl val="0"/>
      </c:catAx>
      <c:valAx>
        <c:axId val="228051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6667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männliche Teilnehmer</c:v>
                </c:pt>
              </c:strCache>
            </c:strRef>
          </c:tx>
          <c:spPr>
            <a:solidFill>
              <a:schemeClr val="accent1"/>
            </a:solidFill>
            <a:ln>
              <a:noFill/>
            </a:ln>
            <a:effectLst/>
          </c:spPr>
          <c:invertIfNegative val="0"/>
          <c:cat>
            <c:strRef>
              <c:f>Tabelle1!$A$2:$A$7</c:f>
              <c:strCache>
                <c:ptCount val="6"/>
                <c:pt idx="0">
                  <c:v>sehr gut</c:v>
                </c:pt>
                <c:pt idx="1">
                  <c:v>gut</c:v>
                </c:pt>
                <c:pt idx="2">
                  <c:v>befiedigend</c:v>
                </c:pt>
                <c:pt idx="3">
                  <c:v>ausreichend</c:v>
                </c:pt>
                <c:pt idx="4">
                  <c:v>mangelhaft</c:v>
                </c:pt>
                <c:pt idx="5">
                  <c:v>ungenügend</c:v>
                </c:pt>
              </c:strCache>
            </c:strRef>
          </c:cat>
          <c:val>
            <c:numRef>
              <c:f>Tabelle1!$B$2:$B$7</c:f>
              <c:numCache>
                <c:formatCode>General</c:formatCode>
                <c:ptCount val="6"/>
                <c:pt idx="0">
                  <c:v>1</c:v>
                </c:pt>
                <c:pt idx="1">
                  <c:v>4</c:v>
                </c:pt>
                <c:pt idx="2">
                  <c:v>4</c:v>
                </c:pt>
                <c:pt idx="3">
                  <c:v>1</c:v>
                </c:pt>
                <c:pt idx="4">
                  <c:v>0</c:v>
                </c:pt>
                <c:pt idx="5">
                  <c:v>0</c:v>
                </c:pt>
              </c:numCache>
            </c:numRef>
          </c:val>
        </c:ser>
        <c:dLbls>
          <c:showLegendKey val="0"/>
          <c:showVal val="0"/>
          <c:showCatName val="0"/>
          <c:showSerName val="0"/>
          <c:showPercent val="0"/>
          <c:showBubbleSize val="0"/>
        </c:dLbls>
        <c:gapWidth val="219"/>
        <c:overlap val="-27"/>
        <c:axId val="228048032"/>
        <c:axId val="228049600"/>
      </c:barChart>
      <c:catAx>
        <c:axId val="228048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8049600"/>
        <c:crosses val="autoZero"/>
        <c:auto val="1"/>
        <c:lblAlgn val="ctr"/>
        <c:lblOffset val="100"/>
        <c:noMultiLvlLbl val="0"/>
      </c:catAx>
      <c:valAx>
        <c:axId val="228049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8048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Tabelle1!$B$2:$B$7</c:f>
              <c:numCache>
                <c:formatCode>General</c:formatCode>
                <c:ptCount val="6"/>
                <c:pt idx="0">
                  <c:v>3</c:v>
                </c:pt>
                <c:pt idx="1">
                  <c:v>11</c:v>
                </c:pt>
                <c:pt idx="2">
                  <c:v>4</c:v>
                </c:pt>
                <c:pt idx="3">
                  <c:v>2</c:v>
                </c:pt>
                <c:pt idx="4">
                  <c:v>0</c:v>
                </c:pt>
                <c:pt idx="5">
                  <c:v>0</c:v>
                </c:pt>
              </c:numCache>
            </c:numRef>
          </c:val>
        </c:ser>
        <c:dLbls>
          <c:showLegendKey val="0"/>
          <c:showVal val="0"/>
          <c:showCatName val="0"/>
          <c:showSerName val="0"/>
          <c:showPercent val="0"/>
          <c:showBubbleSize val="0"/>
        </c:dLbls>
        <c:gapWidth val="219"/>
        <c:overlap val="-27"/>
        <c:axId val="228048424"/>
        <c:axId val="228050384"/>
      </c:barChart>
      <c:catAx>
        <c:axId val="228048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8050384"/>
        <c:crosses val="autoZero"/>
        <c:auto val="1"/>
        <c:lblAlgn val="ctr"/>
        <c:lblOffset val="100"/>
        <c:noMultiLvlLbl val="0"/>
      </c:catAx>
      <c:valAx>
        <c:axId val="22805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8048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col"/>
        <c:grouping val="clustered"/>
        <c:varyColors val="0"/>
        <c:ser>
          <c:idx val="0"/>
          <c:order val="0"/>
          <c:tx>
            <c:strRef>
              <c:f>Tabelle1!$B$1</c:f>
              <c:strCache>
                <c:ptCount val="1"/>
                <c:pt idx="0">
                  <c:v>männliche Teilnehmer</c:v>
                </c:pt>
              </c:strCache>
            </c:strRef>
          </c:tx>
          <c:spPr>
            <a:solidFill>
              <a:schemeClr val="accent1"/>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Tabelle1!$B$2:$B$7</c:f>
              <c:numCache>
                <c:formatCode>General</c:formatCode>
                <c:ptCount val="6"/>
                <c:pt idx="0">
                  <c:v>1</c:v>
                </c:pt>
                <c:pt idx="1">
                  <c:v>4</c:v>
                </c:pt>
                <c:pt idx="2">
                  <c:v>4</c:v>
                </c:pt>
                <c:pt idx="3">
                  <c:v>1</c:v>
                </c:pt>
                <c:pt idx="4">
                  <c:v>0</c:v>
                </c:pt>
                <c:pt idx="5">
                  <c:v>0</c:v>
                </c:pt>
              </c:numCache>
            </c:numRef>
          </c:val>
        </c:ser>
        <c:dLbls>
          <c:showLegendKey val="0"/>
          <c:showVal val="0"/>
          <c:showCatName val="0"/>
          <c:showSerName val="0"/>
          <c:showPercent val="0"/>
          <c:showBubbleSize val="0"/>
        </c:dLbls>
        <c:gapWidth val="219"/>
        <c:overlap val="-27"/>
        <c:axId val="269170360"/>
        <c:axId val="269171144"/>
      </c:barChart>
      <c:catAx>
        <c:axId val="269170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171144"/>
        <c:crosses val="autoZero"/>
        <c:auto val="1"/>
        <c:lblAlgn val="ctr"/>
        <c:lblOffset val="100"/>
        <c:noMultiLvlLbl val="0"/>
      </c:catAx>
      <c:valAx>
        <c:axId val="269171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170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smtClean="0"/>
              <a:t>weibliche</a:t>
            </a:r>
            <a:r>
              <a:rPr lang="en-US" dirty="0" smtClean="0"/>
              <a:t> </a:t>
            </a:r>
            <a:r>
              <a:rPr lang="en-US" dirty="0" err="1" smtClean="0"/>
              <a:t>Teilnehmer</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barChart>
        <c:barDir val="bar"/>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Tabelle1!$A$2:$A$21</c:f>
              <c:strCache>
                <c:ptCount val="20"/>
                <c:pt idx="0">
                  <c:v>keine</c:v>
                </c:pt>
                <c:pt idx="1">
                  <c:v>keine Angaben</c:v>
                </c:pt>
                <c:pt idx="2">
                  <c:v>Eislaufen</c:v>
                </c:pt>
                <c:pt idx="3">
                  <c:v>Diskotheken</c:v>
                </c:pt>
                <c:pt idx="4">
                  <c:v>Kanufahren</c:v>
                </c:pt>
                <c:pt idx="5">
                  <c:v>Cafes</c:v>
                </c:pt>
                <c:pt idx="6">
                  <c:v>Yoga</c:v>
                </c:pt>
                <c:pt idx="7">
                  <c:v>Bars</c:v>
                </c:pt>
                <c:pt idx="8">
                  <c:v>Schwimmmöglichkeiten in der Natur</c:v>
                </c:pt>
                <c:pt idx="9">
                  <c:v>Eishockey</c:v>
                </c:pt>
                <c:pt idx="10">
                  <c:v>Hockey</c:v>
                </c:pt>
                <c:pt idx="11">
                  <c:v>Lacrosse</c:v>
                </c:pt>
                <c:pt idx="12">
                  <c:v>Park</c:v>
                </c:pt>
                <c:pt idx="13">
                  <c:v>Pizzeria</c:v>
                </c:pt>
                <c:pt idx="14">
                  <c:v>Shisha-Bar</c:v>
                </c:pt>
                <c:pt idx="15">
                  <c:v>Fechten</c:v>
                </c:pt>
                <c:pt idx="16">
                  <c:v>Museen</c:v>
                </c:pt>
                <c:pt idx="17">
                  <c:v>Veranstaltungen</c:v>
                </c:pt>
                <c:pt idx="18">
                  <c:v>Kunst</c:v>
                </c:pt>
                <c:pt idx="19">
                  <c:v>Treffpunkt für Jugendliche</c:v>
                </c:pt>
              </c:strCache>
            </c:strRef>
          </c:cat>
          <c:val>
            <c:numRef>
              <c:f>Tabelle1!$B$2:$B$21</c:f>
              <c:numCache>
                <c:formatCode>General</c:formatCode>
                <c:ptCount val="20"/>
                <c:pt idx="0">
                  <c:v>2</c:v>
                </c:pt>
                <c:pt idx="1">
                  <c:v>5</c:v>
                </c:pt>
                <c:pt idx="2">
                  <c:v>2</c:v>
                </c:pt>
                <c:pt idx="3">
                  <c:v>2</c:v>
                </c:pt>
                <c:pt idx="4">
                  <c:v>1</c:v>
                </c:pt>
                <c:pt idx="5">
                  <c:v>4</c:v>
                </c:pt>
                <c:pt idx="6">
                  <c:v>2</c:v>
                </c:pt>
                <c:pt idx="7">
                  <c:v>4</c:v>
                </c:pt>
                <c:pt idx="8">
                  <c:v>2</c:v>
                </c:pt>
                <c:pt idx="9">
                  <c:v>1</c:v>
                </c:pt>
                <c:pt idx="10">
                  <c:v>1</c:v>
                </c:pt>
                <c:pt idx="11">
                  <c:v>1</c:v>
                </c:pt>
                <c:pt idx="12">
                  <c:v>1</c:v>
                </c:pt>
                <c:pt idx="13">
                  <c:v>1</c:v>
                </c:pt>
                <c:pt idx="14">
                  <c:v>1</c:v>
                </c:pt>
                <c:pt idx="15">
                  <c:v>1</c:v>
                </c:pt>
                <c:pt idx="16">
                  <c:v>1</c:v>
                </c:pt>
                <c:pt idx="17">
                  <c:v>1</c:v>
                </c:pt>
                <c:pt idx="18">
                  <c:v>1</c:v>
                </c:pt>
              </c:numCache>
            </c:numRef>
          </c:val>
        </c:ser>
        <c:dLbls>
          <c:showLegendKey val="0"/>
          <c:showVal val="0"/>
          <c:showCatName val="0"/>
          <c:showSerName val="0"/>
          <c:showPercent val="0"/>
          <c:showBubbleSize val="0"/>
        </c:dLbls>
        <c:gapWidth val="182"/>
        <c:axId val="269170752"/>
        <c:axId val="269168008"/>
      </c:barChart>
      <c:catAx>
        <c:axId val="269170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168008"/>
        <c:crosses val="autoZero"/>
        <c:auto val="1"/>
        <c:lblAlgn val="ctr"/>
        <c:lblOffset val="100"/>
        <c:noMultiLvlLbl val="0"/>
      </c:catAx>
      <c:valAx>
        <c:axId val="269168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170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de-DE" dirty="0"/>
              <a:t>männliche </a:t>
            </a:r>
            <a:r>
              <a:rPr lang="de-DE" dirty="0" smtClean="0"/>
              <a:t>Teilnehmer</a:t>
            </a:r>
            <a:endParaRPr lang="de-DE"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30015957185039366"/>
          <c:y val="8.8171869576041478E-2"/>
          <c:w val="0.67775061515748036"/>
          <c:h val="0.77670117023245755"/>
        </c:manualLayout>
      </c:layout>
      <c:barChart>
        <c:barDir val="bar"/>
        <c:grouping val="clustered"/>
        <c:varyColors val="0"/>
        <c:ser>
          <c:idx val="0"/>
          <c:order val="0"/>
          <c:tx>
            <c:strRef>
              <c:f>Tabelle1!$B$1</c:f>
              <c:strCache>
                <c:ptCount val="1"/>
                <c:pt idx="0">
                  <c:v>männliche Teiln</c:v>
                </c:pt>
              </c:strCache>
            </c:strRef>
          </c:tx>
          <c:spPr>
            <a:solidFill>
              <a:schemeClr val="accent1"/>
            </a:solidFill>
            <a:ln>
              <a:noFill/>
            </a:ln>
            <a:effectLst/>
          </c:spPr>
          <c:invertIfNegative val="0"/>
          <c:cat>
            <c:strRef>
              <c:f>Tabelle1!$A$2:$A$8</c:f>
              <c:strCache>
                <c:ptCount val="7"/>
                <c:pt idx="0">
                  <c:v>keine Angaben</c:v>
                </c:pt>
                <c:pt idx="1">
                  <c:v>Bars</c:v>
                </c:pt>
                <c:pt idx="2">
                  <c:v>Kickboxen</c:v>
                </c:pt>
                <c:pt idx="3">
                  <c:v>Diskotheken</c:v>
                </c:pt>
                <c:pt idx="4">
                  <c:v>Klettern</c:v>
                </c:pt>
                <c:pt idx="5">
                  <c:v>Mountainbike</c:v>
                </c:pt>
                <c:pt idx="6">
                  <c:v>Kulturangebote (z.b poetryslam)</c:v>
                </c:pt>
              </c:strCache>
            </c:strRef>
          </c:cat>
          <c:val>
            <c:numRef>
              <c:f>Tabelle1!$B$2:$B$8</c:f>
              <c:numCache>
                <c:formatCode>General</c:formatCode>
                <c:ptCount val="7"/>
                <c:pt idx="0">
                  <c:v>4</c:v>
                </c:pt>
                <c:pt idx="1">
                  <c:v>3</c:v>
                </c:pt>
                <c:pt idx="2">
                  <c:v>1</c:v>
                </c:pt>
                <c:pt idx="3">
                  <c:v>2</c:v>
                </c:pt>
                <c:pt idx="4">
                  <c:v>1</c:v>
                </c:pt>
                <c:pt idx="5">
                  <c:v>1</c:v>
                </c:pt>
                <c:pt idx="6">
                  <c:v>1</c:v>
                </c:pt>
              </c:numCache>
            </c:numRef>
          </c:val>
        </c:ser>
        <c:dLbls>
          <c:showLegendKey val="0"/>
          <c:showVal val="0"/>
          <c:showCatName val="0"/>
          <c:showSerName val="0"/>
          <c:showPercent val="0"/>
          <c:showBubbleSize val="0"/>
        </c:dLbls>
        <c:gapWidth val="182"/>
        <c:axId val="269169184"/>
        <c:axId val="228048816"/>
      </c:barChart>
      <c:catAx>
        <c:axId val="269169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28048816"/>
        <c:crosses val="autoZero"/>
        <c:auto val="1"/>
        <c:lblAlgn val="ctr"/>
        <c:lblOffset val="100"/>
        <c:noMultiLvlLbl val="0"/>
      </c:catAx>
      <c:valAx>
        <c:axId val="2280488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169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Tabelle1!$B$1</c:f>
              <c:strCache>
                <c:ptCount val="1"/>
                <c:pt idx="0">
                  <c:v>weibliche Teilnehmer</c:v>
                </c:pt>
              </c:strCache>
            </c:strRef>
          </c:tx>
          <c:spPr>
            <a:solidFill>
              <a:schemeClr val="accent1"/>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Tabelle1!$B$2:$B$7</c:f>
              <c:numCache>
                <c:formatCode>General</c:formatCode>
                <c:ptCount val="6"/>
                <c:pt idx="0">
                  <c:v>5</c:v>
                </c:pt>
                <c:pt idx="1">
                  <c:v>10</c:v>
                </c:pt>
                <c:pt idx="2">
                  <c:v>4</c:v>
                </c:pt>
                <c:pt idx="3">
                  <c:v>0</c:v>
                </c:pt>
                <c:pt idx="4">
                  <c:v>1</c:v>
                </c:pt>
                <c:pt idx="5">
                  <c:v>0</c:v>
                </c:pt>
              </c:numCache>
            </c:numRef>
          </c:val>
        </c:ser>
        <c:ser>
          <c:idx val="1"/>
          <c:order val="1"/>
          <c:tx>
            <c:strRef>
              <c:f>Tabelle1!$C$1</c:f>
              <c:strCache>
                <c:ptCount val="1"/>
                <c:pt idx="0">
                  <c:v>männliche Teilnehmer</c:v>
                </c:pt>
              </c:strCache>
            </c:strRef>
          </c:tx>
          <c:spPr>
            <a:solidFill>
              <a:schemeClr val="accent2"/>
            </a:solidFill>
            <a:ln>
              <a:noFill/>
            </a:ln>
            <a:effectLst/>
          </c:spPr>
          <c:invertIfNegative val="0"/>
          <c:cat>
            <c:strRef>
              <c:f>Tabelle1!$A$2:$A$7</c:f>
              <c:strCache>
                <c:ptCount val="6"/>
                <c:pt idx="0">
                  <c:v>sehr gut</c:v>
                </c:pt>
                <c:pt idx="1">
                  <c:v>gut</c:v>
                </c:pt>
                <c:pt idx="2">
                  <c:v>befriedigend</c:v>
                </c:pt>
                <c:pt idx="3">
                  <c:v>ausreichend</c:v>
                </c:pt>
                <c:pt idx="4">
                  <c:v>mangelhaft</c:v>
                </c:pt>
                <c:pt idx="5">
                  <c:v>ungenügend</c:v>
                </c:pt>
              </c:strCache>
            </c:strRef>
          </c:cat>
          <c:val>
            <c:numRef>
              <c:f>Tabelle1!$C$2:$C$7</c:f>
              <c:numCache>
                <c:formatCode>General</c:formatCode>
                <c:ptCount val="6"/>
                <c:pt idx="0">
                  <c:v>1</c:v>
                </c:pt>
                <c:pt idx="1">
                  <c:v>6</c:v>
                </c:pt>
                <c:pt idx="2">
                  <c:v>2</c:v>
                </c:pt>
                <c:pt idx="3">
                  <c:v>0</c:v>
                </c:pt>
                <c:pt idx="4">
                  <c:v>0</c:v>
                </c:pt>
                <c:pt idx="5">
                  <c:v>0</c:v>
                </c:pt>
              </c:numCache>
            </c:numRef>
          </c:val>
        </c:ser>
        <c:dLbls>
          <c:showLegendKey val="0"/>
          <c:showVal val="0"/>
          <c:showCatName val="0"/>
          <c:showSerName val="0"/>
          <c:showPercent val="0"/>
          <c:showBubbleSize val="0"/>
        </c:dLbls>
        <c:gapWidth val="219"/>
        <c:overlap val="-27"/>
        <c:axId val="269339696"/>
        <c:axId val="269339304"/>
      </c:barChart>
      <c:catAx>
        <c:axId val="26933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339304"/>
        <c:crosses val="autoZero"/>
        <c:auto val="1"/>
        <c:lblAlgn val="ctr"/>
        <c:lblOffset val="100"/>
        <c:noMultiLvlLbl val="0"/>
      </c:catAx>
      <c:valAx>
        <c:axId val="269339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69339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3/10/2014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3/10/2014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WOHNQUALITÄT IN COESFELD</a:t>
            </a:r>
            <a:endParaRPr lang="de-DE" dirty="0"/>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1799239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ln w="0"/>
                <a:effectLst>
                  <a:outerShdw blurRad="38100" dist="25400" dir="5400000" algn="ctr" rotWithShape="0">
                    <a:srgbClr val="6E747A">
                      <a:alpha val="43000"/>
                    </a:srgbClr>
                  </a:outerShdw>
                </a:effectLst>
              </a:rPr>
              <a:t>Sehnsucht nach bestimmten Kultur-,Sport- und Freizeitangebote in Coesfeld</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2784044"/>
            <a:ext cx="8596668" cy="1663266"/>
          </a:xfrm>
        </p:spPr>
        <p:txBody>
          <a:bodyPr/>
          <a:lstStyle/>
          <a:p>
            <a:r>
              <a:rPr lang="de-DE" dirty="0" smtClean="0"/>
              <a:t>Mehr erwünscht werden von vielen weiblichen Befragten Bars und </a:t>
            </a:r>
            <a:r>
              <a:rPr lang="de-DE" dirty="0" err="1" smtClean="0"/>
              <a:t>Cafes</a:t>
            </a:r>
            <a:r>
              <a:rPr lang="de-DE" dirty="0" smtClean="0"/>
              <a:t> in Coesfeld</a:t>
            </a:r>
          </a:p>
          <a:p>
            <a:r>
              <a:rPr lang="de-DE" dirty="0" smtClean="0"/>
              <a:t>Männliche Befragte machten zu der Frage keine Aussage , woraus sich deuten lässt , dass die männlichen Befragten nicht viel verändert haben wollen.</a:t>
            </a:r>
            <a:endParaRPr lang="de-DE" dirty="0"/>
          </a:p>
        </p:txBody>
      </p:sp>
    </p:spTree>
    <p:extLst>
      <p:ext uri="{BB962C8B-B14F-4D97-AF65-F5344CB8AC3E}">
        <p14:creationId xmlns:p14="http://schemas.microsoft.com/office/powerpoint/2010/main" val="141171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1320403061"/>
              </p:ext>
            </p:extLst>
          </p:nvPr>
        </p:nvGraphicFramePr>
        <p:xfrm>
          <a:off x="873121" y="1439333"/>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4"/>
          <p:cNvSpPr txBox="1"/>
          <p:nvPr/>
        </p:nvSpPr>
        <p:spPr>
          <a:xfrm>
            <a:off x="0" y="284811"/>
            <a:ext cx="9833547" cy="954107"/>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Bewertung der sozialen Infrastruktur in </a:t>
            </a:r>
          </a:p>
          <a:p>
            <a:pPr algn="ctr"/>
            <a:r>
              <a:rPr lang="de-DE" sz="2800" dirty="0" smtClean="0">
                <a:ln w="0"/>
                <a:solidFill>
                  <a:schemeClr val="accent1"/>
                </a:solidFill>
                <a:effectLst>
                  <a:outerShdw blurRad="38100" dist="25400" dir="5400000" algn="ctr" rotWithShape="0">
                    <a:srgbClr val="6E747A">
                      <a:alpha val="43000"/>
                    </a:srgbClr>
                  </a:outerShdw>
                </a:effectLst>
              </a:rPr>
              <a:t>der Stadt Coesfeld</a:t>
            </a:r>
            <a:endParaRPr lang="de-DE" sz="28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9771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ln w="0"/>
                <a:effectLst>
                  <a:outerShdw blurRad="38100" dist="25400" dir="5400000" algn="ctr" rotWithShape="0">
                    <a:srgbClr val="6E747A">
                      <a:alpha val="43000"/>
                    </a:srgbClr>
                  </a:outerShdw>
                </a:effectLst>
              </a:rPr>
              <a:t>Bewertung der sozialen Infrastruktur in </a:t>
            </a:r>
            <a:br>
              <a:rPr lang="de-DE" dirty="0">
                <a:ln w="0"/>
                <a:effectLst>
                  <a:outerShdw blurRad="38100" dist="25400" dir="5400000" algn="ctr" rotWithShape="0">
                    <a:srgbClr val="6E747A">
                      <a:alpha val="43000"/>
                    </a:srgbClr>
                  </a:outerShdw>
                </a:effectLst>
              </a:rPr>
            </a:br>
            <a:r>
              <a:rPr lang="de-DE" dirty="0">
                <a:ln w="0"/>
                <a:effectLst>
                  <a:outerShdw blurRad="38100" dist="25400" dir="5400000" algn="ctr" rotWithShape="0">
                    <a:srgbClr val="6E747A">
                      <a:alpha val="43000"/>
                    </a:srgbClr>
                  </a:outerShdw>
                </a:effectLst>
              </a:rPr>
              <a:t>der Stadt Coesfeld</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2742480"/>
            <a:ext cx="8596668" cy="1081375"/>
          </a:xfrm>
        </p:spPr>
        <p:txBody>
          <a:bodyPr>
            <a:normAutofit/>
          </a:bodyPr>
          <a:lstStyle/>
          <a:p>
            <a:r>
              <a:rPr lang="de-DE" sz="2400" dirty="0" smtClean="0"/>
              <a:t>Von Seiten der männlichen sowie der Weiblichen ist im Allgemeinen eine große Zufriedenheit festzustellen. </a:t>
            </a:r>
            <a:endParaRPr lang="de-DE" sz="2400" dirty="0"/>
          </a:p>
        </p:txBody>
      </p:sp>
    </p:spTree>
    <p:extLst>
      <p:ext uri="{BB962C8B-B14F-4D97-AF65-F5344CB8AC3E}">
        <p14:creationId xmlns:p14="http://schemas.microsoft.com/office/powerpoint/2010/main" val="329465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284811"/>
            <a:ext cx="9833547" cy="954107"/>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Sehnsucht nach bestimmten sozialen Infrastrukturen</a:t>
            </a:r>
          </a:p>
          <a:p>
            <a:pPr algn="ctr"/>
            <a:r>
              <a:rPr lang="de-DE" sz="2800" dirty="0" smtClean="0">
                <a:ln w="0"/>
                <a:solidFill>
                  <a:schemeClr val="accent1"/>
                </a:solidFill>
                <a:effectLst>
                  <a:outerShdw blurRad="38100" dist="25400" dir="5400000" algn="ctr" rotWithShape="0">
                    <a:srgbClr val="6E747A">
                      <a:alpha val="43000"/>
                    </a:srgbClr>
                  </a:outerShdw>
                </a:effectLst>
              </a:rPr>
              <a:t>In der Stadt Coesfeld </a:t>
            </a:r>
            <a:endParaRPr lang="de-DE" sz="2800" dirty="0">
              <a:ln w="0"/>
              <a:solidFill>
                <a:schemeClr val="accent1"/>
              </a:solidFill>
              <a:effectLst>
                <a:outerShdw blurRad="38100" dist="25400" dir="5400000" algn="ctr" rotWithShape="0">
                  <a:srgbClr val="6E747A">
                    <a:alpha val="43000"/>
                  </a:srgbClr>
                </a:outerShdw>
              </a:effectLst>
            </a:endParaRPr>
          </a:p>
        </p:txBody>
      </p:sp>
      <p:graphicFrame>
        <p:nvGraphicFramePr>
          <p:cNvPr id="6" name="Diagramm 5"/>
          <p:cNvGraphicFramePr/>
          <p:nvPr>
            <p:extLst>
              <p:ext uri="{D42A27DB-BD31-4B8C-83A1-F6EECF244321}">
                <p14:modId xmlns:p14="http://schemas.microsoft.com/office/powerpoint/2010/main" val="4082299907"/>
              </p:ext>
            </p:extLst>
          </p:nvPr>
        </p:nvGraphicFramePr>
        <p:xfrm>
          <a:off x="1207752" y="1238918"/>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1490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110712865"/>
              </p:ext>
            </p:extLst>
          </p:nvPr>
        </p:nvGraphicFramePr>
        <p:xfrm>
          <a:off x="1055607" y="657673"/>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500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sz="3100" dirty="0">
                <a:ln w="0"/>
                <a:effectLst>
                  <a:outerShdw blurRad="38100" dist="25400" dir="5400000" algn="ctr" rotWithShape="0">
                    <a:srgbClr val="6E747A">
                      <a:alpha val="43000"/>
                    </a:srgbClr>
                  </a:outerShdw>
                </a:effectLst>
              </a:rPr>
              <a:t>Sehnsucht nach bestimmten sozialen Infrastrukturen</a:t>
            </a:r>
            <a:br>
              <a:rPr lang="de-DE" sz="3100" dirty="0">
                <a:ln w="0"/>
                <a:effectLst>
                  <a:outerShdw blurRad="38100" dist="25400" dir="5400000" algn="ctr" rotWithShape="0">
                    <a:srgbClr val="6E747A">
                      <a:alpha val="43000"/>
                    </a:srgbClr>
                  </a:outerShdw>
                </a:effectLst>
              </a:rPr>
            </a:br>
            <a:r>
              <a:rPr lang="de-DE" sz="3100" dirty="0">
                <a:ln w="0"/>
                <a:effectLst>
                  <a:outerShdw blurRad="38100" dist="25400" dir="5400000" algn="ctr" rotWithShape="0">
                    <a:srgbClr val="6E747A">
                      <a:alpha val="43000"/>
                    </a:srgbClr>
                  </a:outerShdw>
                </a:effectLst>
              </a:rPr>
              <a:t>In der Stadt Coesfeld </a:t>
            </a:r>
            <a:r>
              <a:rPr lang="de-DE" dirty="0">
                <a:ln w="0"/>
                <a:effectLst>
                  <a:outerShdw blurRad="38100" dist="25400" dir="5400000" algn="ctr" rotWithShape="0">
                    <a:srgbClr val="6E747A">
                      <a:alpha val="43000"/>
                    </a:srgbClr>
                  </a:outerShdw>
                </a:effectLst>
              </a:rPr>
              <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3054208"/>
            <a:ext cx="8596668" cy="2452974"/>
          </a:xfrm>
        </p:spPr>
        <p:txBody>
          <a:bodyPr>
            <a:normAutofit/>
          </a:bodyPr>
          <a:lstStyle/>
          <a:p>
            <a:r>
              <a:rPr lang="de-DE" dirty="0" smtClean="0"/>
              <a:t>Von den männlichen Befragten wurde die intensivere Förderung von </a:t>
            </a:r>
            <a:r>
              <a:rPr lang="de-DE" dirty="0"/>
              <a:t>P</a:t>
            </a:r>
            <a:r>
              <a:rPr lang="de-DE" dirty="0" smtClean="0"/>
              <a:t>roblemkindern in Coesfeld gefordert , sowie der Bau von Freizeitparks ,die von Seiten junger Teilnehmer kam.</a:t>
            </a:r>
          </a:p>
          <a:p>
            <a:r>
              <a:rPr lang="de-DE" dirty="0" smtClean="0"/>
              <a:t>Weibliche Teilnehmer forderten mehr Einrichtungen für Behinderte &amp; Senioren.</a:t>
            </a:r>
            <a:endParaRPr lang="de-DE" dirty="0"/>
          </a:p>
        </p:txBody>
      </p:sp>
    </p:spTree>
    <p:extLst>
      <p:ext uri="{BB962C8B-B14F-4D97-AF65-F5344CB8AC3E}">
        <p14:creationId xmlns:p14="http://schemas.microsoft.com/office/powerpoint/2010/main" val="156533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284811"/>
            <a:ext cx="9833547" cy="954107"/>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Bewertung der Einkaufsmöglichkeiten </a:t>
            </a:r>
          </a:p>
          <a:p>
            <a:pPr algn="ctr"/>
            <a:r>
              <a:rPr lang="de-DE" sz="2800" dirty="0" smtClean="0">
                <a:ln w="0"/>
                <a:solidFill>
                  <a:schemeClr val="accent1"/>
                </a:solidFill>
                <a:effectLst>
                  <a:outerShdw blurRad="38100" dist="25400" dir="5400000" algn="ctr" rotWithShape="0">
                    <a:srgbClr val="6E747A">
                      <a:alpha val="43000"/>
                    </a:srgbClr>
                  </a:outerShdw>
                </a:effectLst>
              </a:rPr>
              <a:t>in Coesfeld</a:t>
            </a:r>
            <a:endParaRPr lang="de-DE" sz="2800" dirty="0">
              <a:ln w="0"/>
              <a:solidFill>
                <a:schemeClr val="accent1"/>
              </a:solidFill>
              <a:effectLst>
                <a:outerShdw blurRad="38100" dist="25400" dir="5400000" algn="ctr" rotWithShape="0">
                  <a:srgbClr val="6E747A">
                    <a:alpha val="43000"/>
                  </a:srgbClr>
                </a:outerShdw>
              </a:effectLst>
            </a:endParaRPr>
          </a:p>
        </p:txBody>
      </p:sp>
      <p:graphicFrame>
        <p:nvGraphicFramePr>
          <p:cNvPr id="5" name="Diagramm 4"/>
          <p:cNvGraphicFramePr/>
          <p:nvPr>
            <p:extLst>
              <p:ext uri="{D42A27DB-BD31-4B8C-83A1-F6EECF244321}">
                <p14:modId xmlns:p14="http://schemas.microsoft.com/office/powerpoint/2010/main" val="1080132295"/>
              </p:ext>
            </p:extLst>
          </p:nvPr>
        </p:nvGraphicFramePr>
        <p:xfrm>
          <a:off x="1117600" y="1238918"/>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5937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ln w="0"/>
                <a:effectLst>
                  <a:outerShdw blurRad="38100" dist="25400" dir="5400000" algn="ctr" rotWithShape="0">
                    <a:srgbClr val="6E747A">
                      <a:alpha val="43000"/>
                    </a:srgbClr>
                  </a:outerShdw>
                </a:effectLst>
              </a:rPr>
              <a:t>Bewertung der Einkaufsmöglichkeiten </a:t>
            </a:r>
            <a:br>
              <a:rPr lang="de-DE" dirty="0">
                <a:ln w="0"/>
                <a:effectLst>
                  <a:outerShdw blurRad="38100" dist="25400" dir="5400000" algn="ctr" rotWithShape="0">
                    <a:srgbClr val="6E747A">
                      <a:alpha val="43000"/>
                    </a:srgbClr>
                  </a:outerShdw>
                </a:effectLst>
              </a:rPr>
            </a:br>
            <a:r>
              <a:rPr lang="de-DE" dirty="0">
                <a:ln w="0"/>
                <a:effectLst>
                  <a:outerShdw blurRad="38100" dist="25400" dir="5400000" algn="ctr" rotWithShape="0">
                    <a:srgbClr val="6E747A">
                      <a:alpha val="43000"/>
                    </a:srgbClr>
                  </a:outerShdw>
                </a:effectLst>
              </a:rPr>
              <a:t>in Coesfeld</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3054207"/>
            <a:ext cx="8596668" cy="1538575"/>
          </a:xfrm>
        </p:spPr>
        <p:txBody>
          <a:bodyPr/>
          <a:lstStyle/>
          <a:p>
            <a:r>
              <a:rPr lang="de-DE" dirty="0" smtClean="0"/>
              <a:t>Von den weiblichen und den männlichen Befragten  werden im Durchschnitt die Einkaufsmöglichkeiten mit befriedigend-ausreichend bewertet , was darauf deuten lässt, dass eine deutliche Steigerung der Einkaufsmöglichkeiten in Coesfeld gefordert wird</a:t>
            </a:r>
          </a:p>
        </p:txBody>
      </p:sp>
    </p:spTree>
    <p:extLst>
      <p:ext uri="{BB962C8B-B14F-4D97-AF65-F5344CB8AC3E}">
        <p14:creationId xmlns:p14="http://schemas.microsoft.com/office/powerpoint/2010/main" val="3230560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284811"/>
            <a:ext cx="9833547" cy="954107"/>
          </a:xfrm>
          <a:prstGeom prst="rect">
            <a:avLst/>
          </a:prstGeom>
          <a:noFill/>
        </p:spPr>
        <p:txBody>
          <a:bodyPr wrap="square" rtlCol="0">
            <a:spAutoFit/>
          </a:bodyPr>
          <a:lstStyle/>
          <a:p>
            <a:pPr algn="ctr"/>
            <a:r>
              <a:rPr lang="en-GB" sz="2800" dirty="0" smtClean="0">
                <a:solidFill>
                  <a:schemeClr val="accent1"/>
                </a:solidFill>
              </a:rPr>
              <a:t>Die </a:t>
            </a:r>
            <a:r>
              <a:rPr lang="en-GB" sz="2800" dirty="0" err="1">
                <a:solidFill>
                  <a:schemeClr val="accent1"/>
                </a:solidFill>
              </a:rPr>
              <a:t>wichtigsten</a:t>
            </a:r>
            <a:r>
              <a:rPr lang="en-GB" sz="2800" dirty="0">
                <a:solidFill>
                  <a:schemeClr val="accent1"/>
                </a:solidFill>
              </a:rPr>
              <a:t> </a:t>
            </a:r>
            <a:r>
              <a:rPr lang="en-GB" sz="2800" dirty="0" err="1">
                <a:solidFill>
                  <a:schemeClr val="accent1"/>
                </a:solidFill>
              </a:rPr>
              <a:t>Zukunftsthemen</a:t>
            </a:r>
            <a:r>
              <a:rPr lang="en-GB" sz="2800" dirty="0">
                <a:solidFill>
                  <a:schemeClr val="accent1"/>
                </a:solidFill>
              </a:rPr>
              <a:t> der </a:t>
            </a:r>
            <a:r>
              <a:rPr lang="en-GB" sz="2800" dirty="0" err="1">
                <a:solidFill>
                  <a:schemeClr val="accent1"/>
                </a:solidFill>
              </a:rPr>
              <a:t>Stadt</a:t>
            </a:r>
            <a:r>
              <a:rPr lang="en-GB" sz="2800" dirty="0">
                <a:solidFill>
                  <a:schemeClr val="accent1"/>
                </a:solidFill>
              </a:rPr>
              <a:t> </a:t>
            </a:r>
            <a:r>
              <a:rPr lang="en-GB" sz="2800" dirty="0" err="1">
                <a:solidFill>
                  <a:schemeClr val="accent1"/>
                </a:solidFill>
              </a:rPr>
              <a:t>bzw</a:t>
            </a:r>
            <a:r>
              <a:rPr lang="en-GB" sz="2800" dirty="0">
                <a:solidFill>
                  <a:schemeClr val="accent1"/>
                </a:solidFill>
              </a:rPr>
              <a:t>. </a:t>
            </a:r>
            <a:r>
              <a:rPr lang="en-GB" sz="2800" dirty="0" err="1" smtClean="0">
                <a:solidFill>
                  <a:schemeClr val="accent1"/>
                </a:solidFill>
              </a:rPr>
              <a:t>Bereiche</a:t>
            </a:r>
            <a:r>
              <a:rPr lang="en-GB" sz="2800" dirty="0" smtClean="0">
                <a:solidFill>
                  <a:schemeClr val="accent1"/>
                </a:solidFill>
              </a:rPr>
              <a:t> </a:t>
            </a:r>
            <a:r>
              <a:rPr lang="en-GB" sz="2800" dirty="0" err="1" smtClean="0">
                <a:solidFill>
                  <a:schemeClr val="accent1"/>
                </a:solidFill>
              </a:rPr>
              <a:t>mit</a:t>
            </a:r>
            <a:r>
              <a:rPr lang="en-GB" sz="2800" dirty="0" smtClean="0">
                <a:solidFill>
                  <a:schemeClr val="accent1"/>
                </a:solidFill>
              </a:rPr>
              <a:t> </a:t>
            </a:r>
            <a:r>
              <a:rPr lang="en-GB" sz="2800" dirty="0" err="1" smtClean="0">
                <a:solidFill>
                  <a:schemeClr val="accent1"/>
                </a:solidFill>
              </a:rPr>
              <a:t>dringende</a:t>
            </a:r>
            <a:r>
              <a:rPr lang="en-GB" sz="2800" dirty="0" err="1">
                <a:solidFill>
                  <a:schemeClr val="accent1"/>
                </a:solidFill>
              </a:rPr>
              <a:t>m</a:t>
            </a:r>
            <a:r>
              <a:rPr lang="en-GB" sz="2800" dirty="0" smtClean="0">
                <a:solidFill>
                  <a:schemeClr val="accent1"/>
                </a:solidFill>
              </a:rPr>
              <a:t> </a:t>
            </a:r>
            <a:r>
              <a:rPr lang="en-GB" sz="2800" dirty="0" err="1">
                <a:solidFill>
                  <a:schemeClr val="accent1"/>
                </a:solidFill>
              </a:rPr>
              <a:t>Handlungsbedarf</a:t>
            </a:r>
            <a:endParaRPr lang="de-DE" sz="2800" dirty="0">
              <a:ln w="0"/>
              <a:solidFill>
                <a:schemeClr val="accent1"/>
              </a:solidFill>
              <a:effectLst>
                <a:outerShdw blurRad="38100" dist="25400" dir="5400000" algn="ctr" rotWithShape="0">
                  <a:srgbClr val="6E747A">
                    <a:alpha val="43000"/>
                  </a:srgbClr>
                </a:outerShdw>
              </a:effectLst>
            </a:endParaRPr>
          </a:p>
        </p:txBody>
      </p:sp>
      <p:graphicFrame>
        <p:nvGraphicFramePr>
          <p:cNvPr id="6" name="Diagramm 5"/>
          <p:cNvGraphicFramePr/>
          <p:nvPr>
            <p:extLst>
              <p:ext uri="{D42A27DB-BD31-4B8C-83A1-F6EECF244321}">
                <p14:modId xmlns:p14="http://schemas.microsoft.com/office/powerpoint/2010/main" val="1100313689"/>
              </p:ext>
            </p:extLst>
          </p:nvPr>
        </p:nvGraphicFramePr>
        <p:xfrm>
          <a:off x="732979" y="1341949"/>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308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en-GB" sz="2700" dirty="0"/>
              <a:t>Die </a:t>
            </a:r>
            <a:r>
              <a:rPr lang="en-GB" sz="2700" dirty="0" err="1"/>
              <a:t>wichtigsten</a:t>
            </a:r>
            <a:r>
              <a:rPr lang="en-GB" sz="2700" dirty="0"/>
              <a:t> </a:t>
            </a:r>
            <a:r>
              <a:rPr lang="en-GB" sz="2700" dirty="0" err="1"/>
              <a:t>Zukunftsthemen</a:t>
            </a:r>
            <a:r>
              <a:rPr lang="en-GB" sz="2700" dirty="0"/>
              <a:t> der </a:t>
            </a:r>
            <a:r>
              <a:rPr lang="en-GB" sz="2700" dirty="0" err="1"/>
              <a:t>Stadt</a:t>
            </a:r>
            <a:r>
              <a:rPr lang="en-GB" sz="2700" dirty="0"/>
              <a:t> </a:t>
            </a:r>
            <a:r>
              <a:rPr lang="en-GB" sz="2700" dirty="0" err="1"/>
              <a:t>bzw</a:t>
            </a:r>
            <a:r>
              <a:rPr lang="en-GB" sz="2700" dirty="0"/>
              <a:t>. </a:t>
            </a:r>
            <a:r>
              <a:rPr lang="en-GB" sz="2700" dirty="0" err="1"/>
              <a:t>Bereiche</a:t>
            </a:r>
            <a:r>
              <a:rPr lang="en-GB" sz="2700" dirty="0"/>
              <a:t> </a:t>
            </a:r>
            <a:r>
              <a:rPr lang="en-GB" sz="2700" dirty="0" err="1"/>
              <a:t>mit</a:t>
            </a:r>
            <a:r>
              <a:rPr lang="en-GB" sz="2700" dirty="0"/>
              <a:t> </a:t>
            </a:r>
            <a:r>
              <a:rPr lang="en-GB" sz="2700" dirty="0" err="1"/>
              <a:t>dringendem</a:t>
            </a:r>
            <a:r>
              <a:rPr lang="en-GB" sz="2700" dirty="0"/>
              <a:t> </a:t>
            </a:r>
            <a:r>
              <a:rPr lang="en-GB" sz="2700" dirty="0" err="1"/>
              <a:t>Handlungsbedarf</a:t>
            </a:r>
            <a:r>
              <a:rPr lang="de-DE" dirty="0">
                <a:ln w="0"/>
                <a:effectLst>
                  <a:outerShdw blurRad="38100" dist="25400" dir="5400000" algn="ctr" rotWithShape="0">
                    <a:srgbClr val="6E747A">
                      <a:alpha val="43000"/>
                    </a:srgbClr>
                  </a:outerShdw>
                </a:effectLst>
              </a:rPr>
              <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3033425"/>
            <a:ext cx="8596668" cy="1476229"/>
          </a:xfrm>
        </p:spPr>
        <p:txBody>
          <a:bodyPr/>
          <a:lstStyle/>
          <a:p>
            <a:r>
              <a:rPr lang="de-DE" dirty="0" smtClean="0"/>
              <a:t>Am häufigsten wurden Bürgerbeteiligung/Soziales Engagement in der Stadt Coesfeld gewünscht , sowie Wirtschaft/Einzelhandel</a:t>
            </a:r>
          </a:p>
          <a:p>
            <a:r>
              <a:rPr lang="de-DE" dirty="0" smtClean="0"/>
              <a:t>Hinsichtlich der Umweltpolitik in Coesfeld wird vor allem von den weiblichen Befragten mehr Handlungsbedarf erwünscht</a:t>
            </a:r>
            <a:endParaRPr lang="de-DE" dirty="0"/>
          </a:p>
        </p:txBody>
      </p:sp>
    </p:spTree>
    <p:extLst>
      <p:ext uri="{BB962C8B-B14F-4D97-AF65-F5344CB8AC3E}">
        <p14:creationId xmlns:p14="http://schemas.microsoft.com/office/powerpoint/2010/main" val="2960519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4273689779"/>
              </p:ext>
            </p:extLst>
          </p:nvPr>
        </p:nvGraphicFramePr>
        <p:xfrm>
          <a:off x="353805" y="509666"/>
          <a:ext cx="5432398" cy="55473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Diagramm 11"/>
          <p:cNvGraphicFramePr/>
          <p:nvPr>
            <p:extLst>
              <p:ext uri="{D42A27DB-BD31-4B8C-83A1-F6EECF244321}">
                <p14:modId xmlns:p14="http://schemas.microsoft.com/office/powerpoint/2010/main" val="1082663338"/>
              </p:ext>
            </p:extLst>
          </p:nvPr>
        </p:nvGraphicFramePr>
        <p:xfrm>
          <a:off x="5156616" y="629725"/>
          <a:ext cx="5171607"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1552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3054" y="243840"/>
            <a:ext cx="8596668" cy="716280"/>
          </a:xfrm>
        </p:spPr>
        <p:txBody>
          <a:bodyPr/>
          <a:lstStyle/>
          <a:p>
            <a:pPr algn="ctr"/>
            <a:r>
              <a:rPr lang="de-DE" dirty="0" smtClean="0"/>
              <a:t>Stärken der Stadt Coesfeld</a:t>
            </a:r>
            <a:endParaRPr lang="de-DE" dirty="0"/>
          </a:p>
        </p:txBody>
      </p:sp>
      <p:graphicFrame>
        <p:nvGraphicFramePr>
          <p:cNvPr id="8" name="Diagramm 7"/>
          <p:cNvGraphicFramePr/>
          <p:nvPr>
            <p:extLst>
              <p:ext uri="{D42A27DB-BD31-4B8C-83A1-F6EECF244321}">
                <p14:modId xmlns:p14="http://schemas.microsoft.com/office/powerpoint/2010/main" val="1103198740"/>
              </p:ext>
            </p:extLst>
          </p:nvPr>
        </p:nvGraphicFramePr>
        <p:xfrm>
          <a:off x="1173480" y="960120"/>
          <a:ext cx="8651240" cy="5897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2792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Stärken der Stadt Coesfeld</a:t>
            </a:r>
          </a:p>
        </p:txBody>
      </p:sp>
      <p:sp>
        <p:nvSpPr>
          <p:cNvPr id="3" name="Inhaltsplatzhalter 2"/>
          <p:cNvSpPr>
            <a:spLocks noGrp="1"/>
          </p:cNvSpPr>
          <p:nvPr>
            <p:ph idx="1"/>
          </p:nvPr>
        </p:nvSpPr>
        <p:spPr/>
        <p:txBody>
          <a:bodyPr/>
          <a:lstStyle/>
          <a:p>
            <a:r>
              <a:rPr lang="de-DE" dirty="0" smtClean="0"/>
              <a:t>Die Befragten sind mit den Bildungsmöglichkeiten in Coesfeld sehr zufrieden , dies wurde besonders von momentanen Schülern und Absolventen hervorgehoben.</a:t>
            </a:r>
          </a:p>
          <a:p>
            <a:r>
              <a:rPr lang="de-DE" dirty="0" smtClean="0"/>
              <a:t>Eine weitere Stärke von Coesfeld ist das Verkehrssystem , sowie die Soziale Infrastruktur.</a:t>
            </a:r>
          </a:p>
          <a:p>
            <a:endParaRPr lang="de-DE" dirty="0"/>
          </a:p>
        </p:txBody>
      </p:sp>
    </p:spTree>
    <p:extLst>
      <p:ext uri="{BB962C8B-B14F-4D97-AF65-F5344CB8AC3E}">
        <p14:creationId xmlns:p14="http://schemas.microsoft.com/office/powerpoint/2010/main" val="960788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3054" y="243840"/>
            <a:ext cx="8596668" cy="716280"/>
          </a:xfrm>
        </p:spPr>
        <p:txBody>
          <a:bodyPr/>
          <a:lstStyle/>
          <a:p>
            <a:pPr algn="ctr"/>
            <a:r>
              <a:rPr lang="de-DE" dirty="0" smtClean="0"/>
              <a:t>Schwächen der Stadt Coesfeld</a:t>
            </a:r>
            <a:endParaRPr lang="de-DE" dirty="0"/>
          </a:p>
        </p:txBody>
      </p:sp>
      <p:graphicFrame>
        <p:nvGraphicFramePr>
          <p:cNvPr id="6" name="Diagramm 5"/>
          <p:cNvGraphicFramePr/>
          <p:nvPr>
            <p:extLst>
              <p:ext uri="{D42A27DB-BD31-4B8C-83A1-F6EECF244321}">
                <p14:modId xmlns:p14="http://schemas.microsoft.com/office/powerpoint/2010/main" val="2673010917"/>
              </p:ext>
            </p:extLst>
          </p:nvPr>
        </p:nvGraphicFramePr>
        <p:xfrm>
          <a:off x="1191722" y="107018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8330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Schwächen der Stadt Coesfeld</a:t>
            </a:r>
          </a:p>
        </p:txBody>
      </p:sp>
      <p:sp>
        <p:nvSpPr>
          <p:cNvPr id="3" name="Inhaltsplatzhalter 2"/>
          <p:cNvSpPr>
            <a:spLocks noGrp="1"/>
          </p:cNvSpPr>
          <p:nvPr>
            <p:ph idx="1"/>
          </p:nvPr>
        </p:nvSpPr>
        <p:spPr>
          <a:xfrm>
            <a:off x="677334" y="2493099"/>
            <a:ext cx="8596668" cy="2078902"/>
          </a:xfrm>
        </p:spPr>
        <p:txBody>
          <a:bodyPr/>
          <a:lstStyle/>
          <a:p>
            <a:r>
              <a:rPr lang="de-DE" dirty="0" smtClean="0"/>
              <a:t>Von den männlichen sowie der weiblichen  Seite werden die wenigen Freizeitangebote, vor allem von den jungen Befragten, bemängelt</a:t>
            </a:r>
          </a:p>
          <a:p>
            <a:r>
              <a:rPr lang="de-DE" dirty="0" smtClean="0"/>
              <a:t>Von den weiblichen Befragten waren auch eine deutliche Mehrheit für mehr Bürgerbeteiligung in der Gestaltung vom städtischen Bild Coesfeld, außerdem werden die momentan nicht vorhandenen Kooperation mit anderen Städten, Regionen oder Nachbarland ( </a:t>
            </a:r>
            <a:r>
              <a:rPr lang="de-DE" dirty="0" err="1" smtClean="0"/>
              <a:t>z.B</a:t>
            </a:r>
            <a:r>
              <a:rPr lang="de-DE" dirty="0" smtClean="0"/>
              <a:t> Niederlande) bemängelt</a:t>
            </a:r>
          </a:p>
          <a:p>
            <a:endParaRPr lang="de-DE" dirty="0"/>
          </a:p>
        </p:txBody>
      </p:sp>
    </p:spTree>
    <p:extLst>
      <p:ext uri="{BB962C8B-B14F-4D97-AF65-F5344CB8AC3E}">
        <p14:creationId xmlns:p14="http://schemas.microsoft.com/office/powerpoint/2010/main" val="315639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59765" y="299801"/>
            <a:ext cx="9833547" cy="954107"/>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Bei Möglichkeit Coesfeld </a:t>
            </a:r>
          </a:p>
          <a:p>
            <a:pPr algn="ctr"/>
            <a:r>
              <a:rPr lang="de-DE" sz="2800" dirty="0" smtClean="0">
                <a:ln w="0"/>
                <a:solidFill>
                  <a:schemeClr val="accent1"/>
                </a:solidFill>
                <a:effectLst>
                  <a:outerShdw blurRad="38100" dist="25400" dir="5400000" algn="ctr" rotWithShape="0">
                    <a:srgbClr val="6E747A">
                      <a:alpha val="43000"/>
                    </a:srgbClr>
                  </a:outerShdw>
                </a:effectLst>
              </a:rPr>
              <a:t>zu verlassen </a:t>
            </a:r>
            <a:endParaRPr lang="de-DE" sz="2800" dirty="0">
              <a:ln w="0"/>
              <a:solidFill>
                <a:schemeClr val="accent1"/>
              </a:solidFill>
              <a:effectLst>
                <a:outerShdw blurRad="38100" dist="25400" dir="5400000" algn="ctr" rotWithShape="0">
                  <a:srgbClr val="6E747A">
                    <a:alpha val="43000"/>
                  </a:srgbClr>
                </a:outerShdw>
              </a:effectLst>
            </a:endParaRPr>
          </a:p>
        </p:txBody>
      </p:sp>
      <p:graphicFrame>
        <p:nvGraphicFramePr>
          <p:cNvPr id="6" name="Diagramm 5"/>
          <p:cNvGraphicFramePr/>
          <p:nvPr>
            <p:extLst>
              <p:ext uri="{D42A27DB-BD31-4B8C-83A1-F6EECF244321}">
                <p14:modId xmlns:p14="http://schemas.microsoft.com/office/powerpoint/2010/main" val="512419262"/>
              </p:ext>
            </p:extLst>
          </p:nvPr>
        </p:nvGraphicFramePr>
        <p:xfrm>
          <a:off x="0" y="1783828"/>
          <a:ext cx="5612983" cy="4174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m 9"/>
          <p:cNvGraphicFramePr/>
          <p:nvPr>
            <p:extLst>
              <p:ext uri="{D42A27DB-BD31-4B8C-83A1-F6EECF244321}">
                <p14:modId xmlns:p14="http://schemas.microsoft.com/office/powerpoint/2010/main" val="2614787907"/>
              </p:ext>
            </p:extLst>
          </p:nvPr>
        </p:nvGraphicFramePr>
        <p:xfrm>
          <a:off x="4740224" y="1918740"/>
          <a:ext cx="6067684" cy="39797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3384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ln w="0"/>
                <a:effectLst>
                  <a:outerShdw blurRad="38100" dist="25400" dir="5400000" algn="ctr" rotWithShape="0">
                    <a:srgbClr val="6E747A">
                      <a:alpha val="43000"/>
                    </a:srgbClr>
                  </a:outerShdw>
                </a:effectLst>
              </a:rPr>
              <a:t>Bei Möglichkeit Coesfeld </a:t>
            </a:r>
            <a:br>
              <a:rPr lang="de-DE" dirty="0">
                <a:ln w="0"/>
                <a:effectLst>
                  <a:outerShdw blurRad="38100" dist="25400" dir="5400000" algn="ctr" rotWithShape="0">
                    <a:srgbClr val="6E747A">
                      <a:alpha val="43000"/>
                    </a:srgbClr>
                  </a:outerShdw>
                </a:effectLst>
              </a:rPr>
            </a:br>
            <a:r>
              <a:rPr lang="de-DE" dirty="0">
                <a:ln w="0"/>
                <a:effectLst>
                  <a:outerShdw blurRad="38100" dist="25400" dir="5400000" algn="ctr" rotWithShape="0">
                    <a:srgbClr val="6E747A">
                      <a:alpha val="43000"/>
                    </a:srgbClr>
                  </a:outerShdw>
                </a:effectLst>
              </a:rPr>
              <a:t>zu verlassen </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2576227"/>
            <a:ext cx="8596668" cy="2702356"/>
          </a:xfrm>
        </p:spPr>
        <p:txBody>
          <a:bodyPr/>
          <a:lstStyle/>
          <a:p>
            <a:r>
              <a:rPr lang="de-DE" dirty="0" smtClean="0"/>
              <a:t>Der größte Teil der jungen Befragten neigen dazu bei Möglichkeit zu verlassen diese auch in Anspruch zu nehmen.</a:t>
            </a:r>
          </a:p>
          <a:p>
            <a:r>
              <a:rPr lang="de-DE" dirty="0" smtClean="0"/>
              <a:t>Der größte Teil der älteren Befragten sind mit ihrem Wohnort Coesfeld sehr zufrieden und würden selbst bei Möglichkeit den nicht verlassen.</a:t>
            </a:r>
            <a:endParaRPr lang="de-DE" dirty="0"/>
          </a:p>
        </p:txBody>
      </p:sp>
    </p:spTree>
    <p:extLst>
      <p:ext uri="{BB962C8B-B14F-4D97-AF65-F5344CB8AC3E}">
        <p14:creationId xmlns:p14="http://schemas.microsoft.com/office/powerpoint/2010/main" val="4061285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Fazit</a:t>
            </a:r>
            <a:endParaRPr lang="de-DE" dirty="0"/>
          </a:p>
        </p:txBody>
      </p:sp>
      <p:sp>
        <p:nvSpPr>
          <p:cNvPr id="3" name="Inhaltsplatzhalter 2"/>
          <p:cNvSpPr>
            <a:spLocks noGrp="1"/>
          </p:cNvSpPr>
          <p:nvPr>
            <p:ph idx="1"/>
          </p:nvPr>
        </p:nvSpPr>
        <p:spPr>
          <a:xfrm>
            <a:off x="677334" y="2160590"/>
            <a:ext cx="8596668" cy="1185284"/>
          </a:xfrm>
        </p:spPr>
        <p:txBody>
          <a:bodyPr>
            <a:noAutofit/>
          </a:bodyPr>
          <a:lstStyle/>
          <a:p>
            <a:r>
              <a:rPr lang="de-DE" sz="2800" dirty="0" smtClean="0"/>
              <a:t>Trotz einiger Schwächen ist Coesfeld im Durchschnitt eine attraktive Stadt mit guten Wohnqualitäten . Die Umfrage hat jedoch auch gezeigt, dass Jugendliche bzw. junge Erwachsene Coesfeld als kurzfristigen Wohnort für die Schulz- bzw. Ausbildungszeit sehen und somit dazu neigen in größere bzw. jugendorientierte Städte zu ziehen. </a:t>
            </a:r>
            <a:endParaRPr lang="de-DE" sz="2800" dirty="0"/>
          </a:p>
        </p:txBody>
      </p:sp>
    </p:spTree>
    <p:extLst>
      <p:ext uri="{BB962C8B-B14F-4D97-AF65-F5344CB8AC3E}">
        <p14:creationId xmlns:p14="http://schemas.microsoft.com/office/powerpoint/2010/main" val="65470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Alter und Geschlecht der Befragten</a:t>
            </a:r>
            <a:endParaRPr lang="de-DE" dirty="0"/>
          </a:p>
        </p:txBody>
      </p:sp>
      <p:sp>
        <p:nvSpPr>
          <p:cNvPr id="3" name="Inhaltsplatzhalter 2"/>
          <p:cNvSpPr>
            <a:spLocks noGrp="1"/>
          </p:cNvSpPr>
          <p:nvPr>
            <p:ph idx="1"/>
          </p:nvPr>
        </p:nvSpPr>
        <p:spPr>
          <a:xfrm>
            <a:off x="677334" y="2971080"/>
            <a:ext cx="8596668" cy="1143720"/>
          </a:xfrm>
        </p:spPr>
        <p:txBody>
          <a:bodyPr>
            <a:normAutofit/>
          </a:bodyPr>
          <a:lstStyle/>
          <a:p>
            <a:r>
              <a:rPr lang="de-DE" dirty="0" smtClean="0"/>
              <a:t>Es handelt sich hierbei von einer Frauen dominierte Umfragen.</a:t>
            </a:r>
          </a:p>
          <a:p>
            <a:r>
              <a:rPr lang="de-DE" dirty="0" smtClean="0"/>
              <a:t>Im Durchschnitt sind die meisten der Befragten zwischen 17-32 Jahre alt.</a:t>
            </a:r>
            <a:endParaRPr lang="de-DE" dirty="0"/>
          </a:p>
        </p:txBody>
      </p:sp>
    </p:spTree>
    <p:extLst>
      <p:ext uri="{BB962C8B-B14F-4D97-AF65-F5344CB8AC3E}">
        <p14:creationId xmlns:p14="http://schemas.microsoft.com/office/powerpoint/2010/main" val="347322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2118926013"/>
              </p:ext>
            </p:extLst>
          </p:nvPr>
        </p:nvGraphicFramePr>
        <p:xfrm>
          <a:off x="383082" y="1034321"/>
          <a:ext cx="4653613" cy="34550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m 6"/>
          <p:cNvGraphicFramePr/>
          <p:nvPr>
            <p:extLst>
              <p:ext uri="{D42A27DB-BD31-4B8C-83A1-F6EECF244321}">
                <p14:modId xmlns:p14="http://schemas.microsoft.com/office/powerpoint/2010/main" val="822011505"/>
              </p:ext>
            </p:extLst>
          </p:nvPr>
        </p:nvGraphicFramePr>
        <p:xfrm>
          <a:off x="5216577" y="1064302"/>
          <a:ext cx="4658608" cy="303536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feld 7"/>
          <p:cNvSpPr txBox="1"/>
          <p:nvPr/>
        </p:nvSpPr>
        <p:spPr>
          <a:xfrm>
            <a:off x="1723871" y="209860"/>
            <a:ext cx="6625652" cy="523220"/>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Bewertung der Wohnqualität in Coesfeld</a:t>
            </a:r>
            <a:endParaRPr lang="de-DE" sz="28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7922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ln w="0"/>
                <a:effectLst>
                  <a:outerShdw blurRad="38100" dist="25400" dir="5400000" algn="ctr" rotWithShape="0">
                    <a:srgbClr val="6E747A">
                      <a:alpha val="43000"/>
                    </a:srgbClr>
                  </a:outerShdw>
                </a:effectLst>
              </a:rPr>
              <a:t>Bewertung der Wohnqualität in Coesfeld</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2513880"/>
            <a:ext cx="8596668" cy="1476229"/>
          </a:xfrm>
        </p:spPr>
        <p:txBody>
          <a:bodyPr/>
          <a:lstStyle/>
          <a:p>
            <a:r>
              <a:rPr lang="de-DE" dirty="0" smtClean="0"/>
              <a:t>Die meisten der weiblichen Teilnehmer sind mit der Wohnqualität in Coesfeld  im Ganzen sehr zufrieden. </a:t>
            </a:r>
          </a:p>
          <a:p>
            <a:r>
              <a:rPr lang="de-DE" dirty="0" smtClean="0"/>
              <a:t>Die männlichen Teilnehmer bewerten die Wohnqualität in Coesfeld im Durchschnitt mit gut-befriedigend .</a:t>
            </a:r>
          </a:p>
          <a:p>
            <a:endParaRPr lang="de-DE" dirty="0"/>
          </a:p>
        </p:txBody>
      </p:sp>
    </p:spTree>
    <p:extLst>
      <p:ext uri="{BB962C8B-B14F-4D97-AF65-F5344CB8AC3E}">
        <p14:creationId xmlns:p14="http://schemas.microsoft.com/office/powerpoint/2010/main" val="2589571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284811"/>
            <a:ext cx="9833547" cy="954107"/>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Bewertung der Kultur-,Sport- und Freizeitangebote  in Coesfeld</a:t>
            </a:r>
            <a:endParaRPr lang="de-DE" sz="2800" dirty="0">
              <a:ln w="0"/>
              <a:solidFill>
                <a:schemeClr val="accent1"/>
              </a:solidFill>
              <a:effectLst>
                <a:outerShdw blurRad="38100" dist="25400" dir="5400000" algn="ctr" rotWithShape="0">
                  <a:srgbClr val="6E747A">
                    <a:alpha val="43000"/>
                  </a:srgbClr>
                </a:outerShdw>
              </a:effectLst>
            </a:endParaRPr>
          </a:p>
        </p:txBody>
      </p:sp>
      <p:graphicFrame>
        <p:nvGraphicFramePr>
          <p:cNvPr id="5" name="Diagramm 4"/>
          <p:cNvGraphicFramePr/>
          <p:nvPr>
            <p:extLst>
              <p:ext uri="{D42A27DB-BD31-4B8C-83A1-F6EECF244321}">
                <p14:modId xmlns:p14="http://schemas.microsoft.com/office/powerpoint/2010/main" val="2503676309"/>
              </p:ext>
            </p:extLst>
          </p:nvPr>
        </p:nvGraphicFramePr>
        <p:xfrm>
          <a:off x="233180" y="1663908"/>
          <a:ext cx="5073338" cy="35150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m 7"/>
          <p:cNvGraphicFramePr/>
          <p:nvPr>
            <p:extLst>
              <p:ext uri="{D42A27DB-BD31-4B8C-83A1-F6EECF244321}">
                <p14:modId xmlns:p14="http://schemas.microsoft.com/office/powerpoint/2010/main" val="435377337"/>
              </p:ext>
            </p:extLst>
          </p:nvPr>
        </p:nvGraphicFramePr>
        <p:xfrm>
          <a:off x="5186597" y="1454044"/>
          <a:ext cx="5066676" cy="37475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068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ln w="0"/>
                <a:effectLst>
                  <a:outerShdw blurRad="38100" dist="25400" dir="5400000" algn="ctr" rotWithShape="0">
                    <a:srgbClr val="6E747A">
                      <a:alpha val="43000"/>
                    </a:srgbClr>
                  </a:outerShdw>
                </a:effectLst>
              </a:rPr>
              <a:t>Bewertung der Kultur-,Sport- und Freizeitangebote  in Coesfeld</a:t>
            </a:r>
            <a:br>
              <a:rPr lang="de-DE" dirty="0">
                <a:ln w="0"/>
                <a:effectLst>
                  <a:outerShdw blurRad="38100" dist="25400" dir="5400000" algn="ctr" rotWithShape="0">
                    <a:srgbClr val="6E747A">
                      <a:alpha val="43000"/>
                    </a:srgbClr>
                  </a:outerShdw>
                </a:effectLst>
              </a:rPr>
            </a:br>
            <a:endParaRPr lang="de-DE" dirty="0"/>
          </a:p>
        </p:txBody>
      </p:sp>
      <p:sp>
        <p:nvSpPr>
          <p:cNvPr id="3" name="Inhaltsplatzhalter 2"/>
          <p:cNvSpPr>
            <a:spLocks noGrp="1"/>
          </p:cNvSpPr>
          <p:nvPr>
            <p:ph idx="1"/>
          </p:nvPr>
        </p:nvSpPr>
        <p:spPr>
          <a:xfrm>
            <a:off x="677334" y="2742480"/>
            <a:ext cx="8596668" cy="1060593"/>
          </a:xfrm>
        </p:spPr>
        <p:txBody>
          <a:bodyPr>
            <a:noAutofit/>
          </a:bodyPr>
          <a:lstStyle/>
          <a:p>
            <a:r>
              <a:rPr lang="de-DE" sz="2400" dirty="0" smtClean="0"/>
              <a:t>Im Durchschnitt bewerten die weiblichen und männliche Teilnehmer die Kultur-,Sport- und Freizeitangebote mit gut-befriedigend , woraus sich schließen lässt, dass im Allgemeinen die vorhandenen Angebote zufriedenstellend sind.</a:t>
            </a:r>
          </a:p>
          <a:p>
            <a:pPr marL="0" indent="0">
              <a:buNone/>
            </a:pPr>
            <a:endParaRPr lang="de-DE" sz="2400" dirty="0" smtClean="0"/>
          </a:p>
          <a:p>
            <a:pPr marL="0" indent="0">
              <a:buNone/>
            </a:pPr>
            <a:endParaRPr lang="de-DE" sz="2400" dirty="0" smtClean="0"/>
          </a:p>
          <a:p>
            <a:pPr marL="0" indent="0">
              <a:buNone/>
            </a:pPr>
            <a:endParaRPr lang="de-DE" sz="2400" dirty="0" smtClean="0"/>
          </a:p>
        </p:txBody>
      </p:sp>
    </p:spTree>
    <p:extLst>
      <p:ext uri="{BB962C8B-B14F-4D97-AF65-F5344CB8AC3E}">
        <p14:creationId xmlns:p14="http://schemas.microsoft.com/office/powerpoint/2010/main" val="62282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284811"/>
            <a:ext cx="9833547" cy="954107"/>
          </a:xfrm>
          <a:prstGeom prst="rect">
            <a:avLst/>
          </a:prstGeom>
          <a:noFill/>
        </p:spPr>
        <p:txBody>
          <a:bodyPr wrap="square" rtlCol="0">
            <a:spAutoFit/>
          </a:bodyPr>
          <a:lstStyle/>
          <a:p>
            <a:pPr algn="ctr"/>
            <a:r>
              <a:rPr lang="de-DE" sz="2800" dirty="0" smtClean="0">
                <a:ln w="0"/>
                <a:solidFill>
                  <a:schemeClr val="accent1"/>
                </a:solidFill>
                <a:effectLst>
                  <a:outerShdw blurRad="38100" dist="25400" dir="5400000" algn="ctr" rotWithShape="0">
                    <a:srgbClr val="6E747A">
                      <a:alpha val="43000"/>
                    </a:srgbClr>
                  </a:outerShdw>
                </a:effectLst>
              </a:rPr>
              <a:t>Sehnsucht nach bestimmten Kultur-,Sport- und Freizeitangebote in Coesfeld</a:t>
            </a:r>
            <a:endParaRPr lang="de-DE" sz="2800" dirty="0">
              <a:ln w="0"/>
              <a:solidFill>
                <a:schemeClr val="accent1"/>
              </a:solidFill>
              <a:effectLst>
                <a:outerShdw blurRad="38100" dist="25400" dir="5400000" algn="ctr" rotWithShape="0">
                  <a:srgbClr val="6E747A">
                    <a:alpha val="43000"/>
                  </a:srgbClr>
                </a:outerShdw>
              </a:effectLst>
            </a:endParaRPr>
          </a:p>
        </p:txBody>
      </p:sp>
      <p:graphicFrame>
        <p:nvGraphicFramePr>
          <p:cNvPr id="8" name="Diagramm 7"/>
          <p:cNvGraphicFramePr/>
          <p:nvPr>
            <p:extLst>
              <p:ext uri="{D42A27DB-BD31-4B8C-83A1-F6EECF244321}">
                <p14:modId xmlns:p14="http://schemas.microsoft.com/office/powerpoint/2010/main" val="3885953086"/>
              </p:ext>
            </p:extLst>
          </p:nvPr>
        </p:nvGraphicFramePr>
        <p:xfrm>
          <a:off x="704538" y="1238918"/>
          <a:ext cx="8589364" cy="53889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345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4187676212"/>
              </p:ext>
            </p:extLst>
          </p:nvPr>
        </p:nvGraphicFramePr>
        <p:xfrm>
          <a:off x="963054" y="616635"/>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3932516"/>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581</Words>
  <Application>Microsoft Office PowerPoint</Application>
  <PresentationFormat>Breitbild</PresentationFormat>
  <Paragraphs>60</Paragraphs>
  <Slides>26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26</vt:i4>
      </vt:variant>
    </vt:vector>
  </HeadingPairs>
  <TitlesOfParts>
    <vt:vector size="30" baseType="lpstr">
      <vt:lpstr>Arial</vt:lpstr>
      <vt:lpstr>Trebuchet MS</vt:lpstr>
      <vt:lpstr>Wingdings 3</vt:lpstr>
      <vt:lpstr>Facette</vt:lpstr>
      <vt:lpstr>WOHNQUALITÄT IN COESFELD</vt:lpstr>
      <vt:lpstr>PowerPoint-Präsentation</vt:lpstr>
      <vt:lpstr>Alter und Geschlecht der Befragten</vt:lpstr>
      <vt:lpstr>PowerPoint-Präsentation</vt:lpstr>
      <vt:lpstr>Bewertung der Wohnqualität in Coesfeld </vt:lpstr>
      <vt:lpstr>PowerPoint-Präsentation</vt:lpstr>
      <vt:lpstr>Bewertung der Kultur-,Sport- und Freizeitangebote  in Coesfeld </vt:lpstr>
      <vt:lpstr>PowerPoint-Präsentation</vt:lpstr>
      <vt:lpstr>PowerPoint-Präsentation</vt:lpstr>
      <vt:lpstr>Sehnsucht nach bestimmten Kultur-,Sport- und Freizeitangebote in Coesfeld </vt:lpstr>
      <vt:lpstr>PowerPoint-Präsentation</vt:lpstr>
      <vt:lpstr>Bewertung der sozialen Infrastruktur in  der Stadt Coesfeld </vt:lpstr>
      <vt:lpstr>PowerPoint-Präsentation</vt:lpstr>
      <vt:lpstr>PowerPoint-Präsentation</vt:lpstr>
      <vt:lpstr>Sehnsucht nach bestimmten sozialen Infrastrukturen In der Stadt Coesfeld  </vt:lpstr>
      <vt:lpstr>PowerPoint-Präsentation</vt:lpstr>
      <vt:lpstr>Bewertung der Einkaufsmöglichkeiten  in Coesfeld </vt:lpstr>
      <vt:lpstr>PowerPoint-Präsentation</vt:lpstr>
      <vt:lpstr>Die wichtigsten Zukunftsthemen der Stadt bzw. Bereiche mit dringendem Handlungsbedarf </vt:lpstr>
      <vt:lpstr>Stärken der Stadt Coesfeld</vt:lpstr>
      <vt:lpstr>Stärken der Stadt Coesfeld</vt:lpstr>
      <vt:lpstr>Schwächen der Stadt Coesfeld</vt:lpstr>
      <vt:lpstr>Schwächen der Stadt Coesfeld</vt:lpstr>
      <vt:lpstr>PowerPoint-Präsentation</vt:lpstr>
      <vt:lpstr>Bei Möglichkeit Coesfeld  zu verlassen  </vt:lpstr>
      <vt:lpstr>Fazit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WOHNQUALITÄT IN COESFELD</dc:title>
  <dc:creator>Temah Busiah</dc:creator>
  <cp:lastModifiedBy>Temah Busiah</cp:lastModifiedBy>
  <cp:revision>25</cp:revision>
  <dcterms:created xsi:type="dcterms:W3CDTF">2014-03-09T07:51:31Z</dcterms:created>
  <dcterms:modified xsi:type="dcterms:W3CDTF">2014-03-10T18:24:00Z</dcterms:modified>
</cp:coreProperties>
</file>